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98" r:id="rId2"/>
    <p:sldId id="343" r:id="rId3"/>
    <p:sldId id="350" r:id="rId4"/>
    <p:sldId id="358" r:id="rId5"/>
    <p:sldId id="353" r:id="rId6"/>
    <p:sldId id="359" r:id="rId7"/>
    <p:sldId id="360" r:id="rId8"/>
    <p:sldId id="352" r:id="rId9"/>
    <p:sldId id="356" r:id="rId10"/>
    <p:sldId id="361" r:id="rId11"/>
    <p:sldId id="362" r:id="rId12"/>
    <p:sldId id="364" r:id="rId13"/>
    <p:sldId id="363" r:id="rId14"/>
    <p:sldId id="365" r:id="rId15"/>
    <p:sldId id="366" r:id="rId16"/>
    <p:sldId id="291" r:id="rId17"/>
  </p:sldIdLst>
  <p:sldSz cx="9144000" cy="5143500" type="screen16x9"/>
  <p:notesSz cx="6946900" cy="9220200"/>
  <p:defaultTextStyle>
    <a:defPPr>
      <a:defRPr lang="en-US"/>
    </a:defPPr>
    <a:lvl1pPr algn="l" rtl="0" fontAlgn="base">
      <a:spcBef>
        <a:spcPct val="0"/>
      </a:spcBef>
      <a:spcAft>
        <a:spcPct val="0"/>
      </a:spcAft>
      <a:defRPr sz="2000" kern="1200">
        <a:solidFill>
          <a:srgbClr val="414141"/>
        </a:solidFill>
        <a:latin typeface="Gill Sans Light"/>
        <a:ea typeface="ヒラギノ角ゴ ProN W3"/>
        <a:cs typeface="Arial" pitchFamily="34" charset="0"/>
        <a:sym typeface="Gill Sans Light"/>
      </a:defRPr>
    </a:lvl1pPr>
    <a:lvl2pPr marL="457200" algn="l" rtl="0" fontAlgn="base">
      <a:spcBef>
        <a:spcPct val="0"/>
      </a:spcBef>
      <a:spcAft>
        <a:spcPct val="0"/>
      </a:spcAft>
      <a:defRPr sz="2000" kern="1200">
        <a:solidFill>
          <a:srgbClr val="414141"/>
        </a:solidFill>
        <a:latin typeface="Gill Sans Light"/>
        <a:ea typeface="ヒラギノ角ゴ ProN W3"/>
        <a:cs typeface="Arial" pitchFamily="34" charset="0"/>
        <a:sym typeface="Gill Sans Light"/>
      </a:defRPr>
    </a:lvl2pPr>
    <a:lvl3pPr marL="914400" algn="l" rtl="0" fontAlgn="base">
      <a:spcBef>
        <a:spcPct val="0"/>
      </a:spcBef>
      <a:spcAft>
        <a:spcPct val="0"/>
      </a:spcAft>
      <a:defRPr sz="2000" kern="1200">
        <a:solidFill>
          <a:srgbClr val="414141"/>
        </a:solidFill>
        <a:latin typeface="Gill Sans Light"/>
        <a:ea typeface="ヒラギノ角ゴ ProN W3"/>
        <a:cs typeface="Arial" pitchFamily="34" charset="0"/>
        <a:sym typeface="Gill Sans Light"/>
      </a:defRPr>
    </a:lvl3pPr>
    <a:lvl4pPr marL="1371600" algn="l" rtl="0" fontAlgn="base">
      <a:spcBef>
        <a:spcPct val="0"/>
      </a:spcBef>
      <a:spcAft>
        <a:spcPct val="0"/>
      </a:spcAft>
      <a:defRPr sz="2000" kern="1200">
        <a:solidFill>
          <a:srgbClr val="414141"/>
        </a:solidFill>
        <a:latin typeface="Gill Sans Light"/>
        <a:ea typeface="ヒラギノ角ゴ ProN W3"/>
        <a:cs typeface="Arial" pitchFamily="34" charset="0"/>
        <a:sym typeface="Gill Sans Light"/>
      </a:defRPr>
    </a:lvl4pPr>
    <a:lvl5pPr marL="1828800" algn="l" rtl="0" fontAlgn="base">
      <a:spcBef>
        <a:spcPct val="0"/>
      </a:spcBef>
      <a:spcAft>
        <a:spcPct val="0"/>
      </a:spcAft>
      <a:defRPr sz="2000" kern="1200">
        <a:solidFill>
          <a:srgbClr val="414141"/>
        </a:solidFill>
        <a:latin typeface="Gill Sans Light"/>
        <a:ea typeface="ヒラギノ角ゴ ProN W3"/>
        <a:cs typeface="Arial" pitchFamily="34" charset="0"/>
        <a:sym typeface="Gill Sans Light"/>
      </a:defRPr>
    </a:lvl5pPr>
    <a:lvl6pPr marL="2286000" algn="l" defTabSz="914400" rtl="0" eaLnBrk="1" latinLnBrk="0" hangingPunct="1">
      <a:defRPr sz="2000" kern="1200">
        <a:solidFill>
          <a:srgbClr val="414141"/>
        </a:solidFill>
        <a:latin typeface="Gill Sans Light"/>
        <a:ea typeface="ヒラギノ角ゴ ProN W3"/>
        <a:cs typeface="Arial" pitchFamily="34" charset="0"/>
        <a:sym typeface="Gill Sans Light"/>
      </a:defRPr>
    </a:lvl6pPr>
    <a:lvl7pPr marL="2743200" algn="l" defTabSz="914400" rtl="0" eaLnBrk="1" latinLnBrk="0" hangingPunct="1">
      <a:defRPr sz="2000" kern="1200">
        <a:solidFill>
          <a:srgbClr val="414141"/>
        </a:solidFill>
        <a:latin typeface="Gill Sans Light"/>
        <a:ea typeface="ヒラギノ角ゴ ProN W3"/>
        <a:cs typeface="Arial" pitchFamily="34" charset="0"/>
        <a:sym typeface="Gill Sans Light"/>
      </a:defRPr>
    </a:lvl7pPr>
    <a:lvl8pPr marL="3200400" algn="l" defTabSz="914400" rtl="0" eaLnBrk="1" latinLnBrk="0" hangingPunct="1">
      <a:defRPr sz="2000" kern="1200">
        <a:solidFill>
          <a:srgbClr val="414141"/>
        </a:solidFill>
        <a:latin typeface="Gill Sans Light"/>
        <a:ea typeface="ヒラギノ角ゴ ProN W3"/>
        <a:cs typeface="Arial" pitchFamily="34" charset="0"/>
        <a:sym typeface="Gill Sans Light"/>
      </a:defRPr>
    </a:lvl8pPr>
    <a:lvl9pPr marL="3657600" algn="l" defTabSz="914400" rtl="0" eaLnBrk="1" latinLnBrk="0" hangingPunct="1">
      <a:defRPr sz="2000" kern="1200">
        <a:solidFill>
          <a:srgbClr val="414141"/>
        </a:solidFill>
        <a:latin typeface="Gill Sans Light"/>
        <a:ea typeface="ヒラギノ角ゴ ProN W3"/>
        <a:cs typeface="Arial" pitchFamily="34" charset="0"/>
        <a:sym typeface="Gill Sans Light"/>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98" autoAdjust="0"/>
    <p:restoredTop sz="88830" autoAdjust="0"/>
  </p:normalViewPr>
  <p:slideViewPr>
    <p:cSldViewPr>
      <p:cViewPr varScale="1">
        <p:scale>
          <a:sx n="136" d="100"/>
          <a:sy n="136" d="100"/>
        </p:scale>
        <p:origin x="828" y="9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09900" cy="460375"/>
          </a:xfrm>
          <a:prstGeom prst="rect">
            <a:avLst/>
          </a:prstGeom>
        </p:spPr>
        <p:txBody>
          <a:bodyPr vert="horz" lIns="91430" tIns="45715" rIns="91430" bIns="45715" rtlCol="0"/>
          <a:lstStyle>
            <a:lvl1pPr algn="l">
              <a:defRPr sz="1200"/>
            </a:lvl1pPr>
          </a:lstStyle>
          <a:p>
            <a:endParaRPr lang="en-US" dirty="0"/>
          </a:p>
        </p:txBody>
      </p:sp>
      <p:sp>
        <p:nvSpPr>
          <p:cNvPr id="3" name="Date Placeholder 2"/>
          <p:cNvSpPr>
            <a:spLocks noGrp="1"/>
          </p:cNvSpPr>
          <p:nvPr>
            <p:ph type="dt" sz="quarter" idx="1"/>
          </p:nvPr>
        </p:nvSpPr>
        <p:spPr>
          <a:xfrm>
            <a:off x="3935413" y="1"/>
            <a:ext cx="3009900" cy="460375"/>
          </a:xfrm>
          <a:prstGeom prst="rect">
            <a:avLst/>
          </a:prstGeom>
        </p:spPr>
        <p:txBody>
          <a:bodyPr vert="horz" lIns="91430" tIns="45715" rIns="91430" bIns="45715" rtlCol="0"/>
          <a:lstStyle>
            <a:lvl1pPr algn="r">
              <a:defRPr sz="1200"/>
            </a:lvl1pPr>
          </a:lstStyle>
          <a:p>
            <a:fld id="{A342A9B2-3D43-4018-A7C3-735518DA7F6D}" type="datetimeFigureOut">
              <a:rPr lang="en-US" smtClean="0"/>
              <a:t>3/13/2015</a:t>
            </a:fld>
            <a:endParaRPr lang="en-US" dirty="0"/>
          </a:p>
        </p:txBody>
      </p:sp>
      <p:sp>
        <p:nvSpPr>
          <p:cNvPr id="4" name="Footer Placeholder 3"/>
          <p:cNvSpPr>
            <a:spLocks noGrp="1"/>
          </p:cNvSpPr>
          <p:nvPr>
            <p:ph type="ftr" sz="quarter" idx="2"/>
          </p:nvPr>
        </p:nvSpPr>
        <p:spPr>
          <a:xfrm>
            <a:off x="0" y="8758238"/>
            <a:ext cx="3009900" cy="460375"/>
          </a:xfrm>
          <a:prstGeom prst="rect">
            <a:avLst/>
          </a:prstGeom>
        </p:spPr>
        <p:txBody>
          <a:bodyPr vert="horz" lIns="91430" tIns="45715" rIns="91430" bIns="457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5413" y="8758238"/>
            <a:ext cx="3009900" cy="460375"/>
          </a:xfrm>
          <a:prstGeom prst="rect">
            <a:avLst/>
          </a:prstGeom>
        </p:spPr>
        <p:txBody>
          <a:bodyPr vert="horz" lIns="91430" tIns="45715" rIns="91430" bIns="45715" rtlCol="0" anchor="b"/>
          <a:lstStyle>
            <a:lvl1pPr algn="r">
              <a:defRPr sz="1200"/>
            </a:lvl1pPr>
          </a:lstStyle>
          <a:p>
            <a:fld id="{440147DC-F0EE-4CA8-9E8F-D7FA6AC60F32}" type="slidenum">
              <a:rPr lang="en-US" smtClean="0"/>
              <a:t>‹#›</a:t>
            </a:fld>
            <a:endParaRPr lang="en-US" dirty="0"/>
          </a:p>
        </p:txBody>
      </p:sp>
    </p:spTree>
    <p:extLst>
      <p:ext uri="{BB962C8B-B14F-4D97-AF65-F5344CB8AC3E}">
        <p14:creationId xmlns:p14="http://schemas.microsoft.com/office/powerpoint/2010/main" val="695448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Rot="1" noChangeAspect="1" noChangeArrowheads="1" noTextEdit="1"/>
          </p:cNvSpPr>
          <p:nvPr>
            <p:ph type="sldImg"/>
          </p:nvPr>
        </p:nvSpPr>
        <p:spPr bwMode="auto">
          <a:xfrm>
            <a:off x="400050" y="692150"/>
            <a:ext cx="6146800" cy="34575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698" name="Rectangle 2"/>
          <p:cNvSpPr>
            <a:spLocks noGrp="1" noChangeArrowheads="1"/>
          </p:cNvSpPr>
          <p:nvPr>
            <p:ph type="body" sz="quarter" idx="1"/>
          </p:nvPr>
        </p:nvSpPr>
        <p:spPr bwMode="auto">
          <a:xfrm>
            <a:off x="694690" y="4379595"/>
            <a:ext cx="5557520" cy="41490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vert="horz" wrap="square" lIns="92372" tIns="46186" rIns="92372" bIns="461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3789659031"/>
      </p:ext>
    </p:extLst>
  </p:cSld>
  <p:clrMap bg1="lt1" tx1="dk1" bg2="lt2" tx2="dk2" accent1="accent1" accent2="accent2" accent3="accent3" accent4="accent4" accent5="accent5" accent6="accent6" hlink="hlink" folHlink="folHlink"/>
  <p:notesStyle>
    <a:lvl1pPr algn="l" rtl="0" eaLnBrk="0" fontAlgn="base" hangingPunct="0">
      <a:spcBef>
        <a:spcPct val="0"/>
      </a:spcBef>
      <a:spcAft>
        <a:spcPct val="0"/>
      </a:spcAft>
      <a:defRPr sz="1200" kern="1200">
        <a:solidFill>
          <a:schemeClr val="tx1"/>
        </a:solidFill>
        <a:latin typeface="Gill Sans Light" charset="0"/>
        <a:ea typeface="+mn-ea"/>
        <a:cs typeface="+mn-cs"/>
      </a:defRPr>
    </a:lvl1pPr>
    <a:lvl2pPr marL="457200" algn="l" rtl="0" eaLnBrk="0" fontAlgn="base" hangingPunct="0">
      <a:spcBef>
        <a:spcPct val="0"/>
      </a:spcBef>
      <a:spcAft>
        <a:spcPct val="0"/>
      </a:spcAft>
      <a:defRPr sz="1200" kern="1200">
        <a:solidFill>
          <a:schemeClr val="tx1"/>
        </a:solidFill>
        <a:latin typeface="Gill Sans Light" charset="0"/>
        <a:ea typeface="+mn-ea"/>
        <a:cs typeface="+mn-cs"/>
      </a:defRPr>
    </a:lvl2pPr>
    <a:lvl3pPr marL="914400" algn="l" rtl="0" eaLnBrk="0" fontAlgn="base" hangingPunct="0">
      <a:spcBef>
        <a:spcPct val="0"/>
      </a:spcBef>
      <a:spcAft>
        <a:spcPct val="0"/>
      </a:spcAft>
      <a:defRPr sz="1200" kern="1200">
        <a:solidFill>
          <a:schemeClr val="tx1"/>
        </a:solidFill>
        <a:latin typeface="Gill Sans Light" charset="0"/>
        <a:ea typeface="+mn-ea"/>
        <a:cs typeface="+mn-cs"/>
      </a:defRPr>
    </a:lvl3pPr>
    <a:lvl4pPr marL="1371600" algn="l" rtl="0" eaLnBrk="0" fontAlgn="base" hangingPunct="0">
      <a:spcBef>
        <a:spcPct val="0"/>
      </a:spcBef>
      <a:spcAft>
        <a:spcPct val="0"/>
      </a:spcAft>
      <a:defRPr sz="1200" kern="1200">
        <a:solidFill>
          <a:schemeClr val="tx1"/>
        </a:solidFill>
        <a:latin typeface="Gill Sans Light" charset="0"/>
        <a:ea typeface="+mn-ea"/>
        <a:cs typeface="+mn-cs"/>
      </a:defRPr>
    </a:lvl4pPr>
    <a:lvl5pPr marL="1828800" algn="l" rtl="0" eaLnBrk="0" fontAlgn="base" hangingPunct="0">
      <a:spcBef>
        <a:spcPct val="0"/>
      </a:spcBef>
      <a:spcAft>
        <a:spcPct val="0"/>
      </a:spcAft>
      <a:defRPr sz="1200" kern="1200">
        <a:solidFill>
          <a:schemeClr val="tx1"/>
        </a:solidFill>
        <a:latin typeface="Gill Sans Light"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0008811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0443825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0525" y="139700"/>
            <a:ext cx="2162175" cy="4610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4000" y="139700"/>
            <a:ext cx="6334125" cy="4610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625311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37005878"/>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3033072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4000" y="1676400"/>
            <a:ext cx="4248150" cy="307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4550" y="1676400"/>
            <a:ext cx="4248150" cy="307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65885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6375"/>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647350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2169985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454585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182835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sym typeface="Gill Sans Light" charset="0"/>
            </a:endParaRPr>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4411632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254000" y="139700"/>
            <a:ext cx="8648700" cy="1282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smtClean="0">
                <a:sym typeface="Gill Sans Light"/>
              </a:rPr>
              <a:t>Click to edit Master title style</a:t>
            </a:r>
          </a:p>
        </p:txBody>
      </p:sp>
      <p:sp>
        <p:nvSpPr>
          <p:cNvPr id="1027" name="Rectangle 2"/>
          <p:cNvSpPr>
            <a:spLocks noGrp="1" noChangeArrowheads="1"/>
          </p:cNvSpPr>
          <p:nvPr>
            <p:ph type="body" idx="1"/>
          </p:nvPr>
        </p:nvSpPr>
        <p:spPr bwMode="auto">
          <a:xfrm>
            <a:off x="254000" y="1676400"/>
            <a:ext cx="8648700" cy="307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lvl="0"/>
            <a:r>
              <a:rPr lang="en-US" smtClean="0">
                <a:sym typeface="Gill Sans Light"/>
              </a:rPr>
              <a:t>Click to edit Master text styles</a:t>
            </a:r>
          </a:p>
          <a:p>
            <a:pPr lvl="1"/>
            <a:r>
              <a:rPr lang="en-US" smtClean="0">
                <a:sym typeface="Gill Sans Light"/>
              </a:rPr>
              <a:t>Second level</a:t>
            </a:r>
          </a:p>
          <a:p>
            <a:pPr lvl="2"/>
            <a:r>
              <a:rPr lang="en-US" smtClean="0">
                <a:sym typeface="Gill Sans Light"/>
              </a:rPr>
              <a:t>Third level</a:t>
            </a:r>
          </a:p>
          <a:p>
            <a:pPr lvl="3"/>
            <a:r>
              <a:rPr lang="en-US" smtClean="0">
                <a:sym typeface="Gill Sans Light"/>
              </a:rPr>
              <a:t>Fourth level</a:t>
            </a:r>
          </a:p>
          <a:p>
            <a:pPr lvl="4"/>
            <a:r>
              <a:rPr lang="en-US" smtClean="0">
                <a:sym typeface="Gill Sans Light"/>
              </a:rPr>
              <a:t>Fifth level</a:t>
            </a:r>
          </a:p>
        </p:txBody>
      </p:sp>
      <p:pic>
        <p:nvPicPr>
          <p:cNvPr id="1028" name="Picture 4"/>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388100" y="4318000"/>
            <a:ext cx="25336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3600">
          <a:solidFill>
            <a:schemeClr val="tx1"/>
          </a:solidFill>
          <a:latin typeface="+mj-lt"/>
          <a:ea typeface="+mj-ea"/>
          <a:cs typeface="ヒラギノ角ゴ ProN W3"/>
          <a:sym typeface="Gill Sans Light"/>
        </a:defRPr>
      </a:lvl1pPr>
      <a:lvl2pPr algn="ctr" rtl="0" eaLnBrk="0" fontAlgn="base" hangingPunct="0">
        <a:spcBef>
          <a:spcPct val="0"/>
        </a:spcBef>
        <a:spcAft>
          <a:spcPct val="0"/>
        </a:spcAft>
        <a:defRPr sz="3600">
          <a:solidFill>
            <a:schemeClr val="tx1"/>
          </a:solidFill>
          <a:latin typeface="Gill Sans Light" charset="0"/>
          <a:ea typeface="ヒラギノ角ゴ ProN W3" charset="-128"/>
          <a:cs typeface="ヒラギノ角ゴ ProN W3"/>
          <a:sym typeface="Gill Sans Light"/>
        </a:defRPr>
      </a:lvl2pPr>
      <a:lvl3pPr algn="ctr" rtl="0" eaLnBrk="0" fontAlgn="base" hangingPunct="0">
        <a:spcBef>
          <a:spcPct val="0"/>
        </a:spcBef>
        <a:spcAft>
          <a:spcPct val="0"/>
        </a:spcAft>
        <a:defRPr sz="3600">
          <a:solidFill>
            <a:schemeClr val="tx1"/>
          </a:solidFill>
          <a:latin typeface="Gill Sans Light" charset="0"/>
          <a:ea typeface="ヒラギノ角ゴ ProN W3" charset="-128"/>
          <a:cs typeface="ヒラギノ角ゴ ProN W3"/>
          <a:sym typeface="Gill Sans Light"/>
        </a:defRPr>
      </a:lvl3pPr>
      <a:lvl4pPr algn="ctr" rtl="0" eaLnBrk="0" fontAlgn="base" hangingPunct="0">
        <a:spcBef>
          <a:spcPct val="0"/>
        </a:spcBef>
        <a:spcAft>
          <a:spcPct val="0"/>
        </a:spcAft>
        <a:defRPr sz="3600">
          <a:solidFill>
            <a:schemeClr val="tx1"/>
          </a:solidFill>
          <a:latin typeface="Gill Sans Light" charset="0"/>
          <a:ea typeface="ヒラギノ角ゴ ProN W3" charset="-128"/>
          <a:cs typeface="ヒラギノ角ゴ ProN W3"/>
          <a:sym typeface="Gill Sans Light"/>
        </a:defRPr>
      </a:lvl4pPr>
      <a:lvl5pPr algn="ctr" rtl="0" eaLnBrk="0" fontAlgn="base" hangingPunct="0">
        <a:spcBef>
          <a:spcPct val="0"/>
        </a:spcBef>
        <a:spcAft>
          <a:spcPct val="0"/>
        </a:spcAft>
        <a:defRPr sz="3600">
          <a:solidFill>
            <a:schemeClr val="tx1"/>
          </a:solidFill>
          <a:latin typeface="Gill Sans Light" charset="0"/>
          <a:ea typeface="ヒラギノ角ゴ ProN W3" charset="-128"/>
          <a:cs typeface="ヒラギノ角ゴ ProN W3"/>
          <a:sym typeface="Gill Sans Light"/>
        </a:defRPr>
      </a:lvl5pPr>
      <a:lvl6pPr marL="457200" algn="ctr" rtl="0" fontAlgn="base">
        <a:spcBef>
          <a:spcPct val="0"/>
        </a:spcBef>
        <a:spcAft>
          <a:spcPct val="0"/>
        </a:spcAft>
        <a:defRPr sz="3600">
          <a:solidFill>
            <a:schemeClr val="tx1"/>
          </a:solidFill>
          <a:latin typeface="Gill Sans Light" charset="0"/>
          <a:ea typeface="ヒラギノ角ゴ ProN W3" charset="-128"/>
          <a:sym typeface="Gill Sans Light" charset="0"/>
        </a:defRPr>
      </a:lvl6pPr>
      <a:lvl7pPr marL="914400" algn="ctr" rtl="0" fontAlgn="base">
        <a:spcBef>
          <a:spcPct val="0"/>
        </a:spcBef>
        <a:spcAft>
          <a:spcPct val="0"/>
        </a:spcAft>
        <a:defRPr sz="3600">
          <a:solidFill>
            <a:schemeClr val="tx1"/>
          </a:solidFill>
          <a:latin typeface="Gill Sans Light" charset="0"/>
          <a:ea typeface="ヒラギノ角ゴ ProN W3" charset="-128"/>
          <a:sym typeface="Gill Sans Light" charset="0"/>
        </a:defRPr>
      </a:lvl7pPr>
      <a:lvl8pPr marL="1371600" algn="ctr" rtl="0" fontAlgn="base">
        <a:spcBef>
          <a:spcPct val="0"/>
        </a:spcBef>
        <a:spcAft>
          <a:spcPct val="0"/>
        </a:spcAft>
        <a:defRPr sz="3600">
          <a:solidFill>
            <a:schemeClr val="tx1"/>
          </a:solidFill>
          <a:latin typeface="Gill Sans Light" charset="0"/>
          <a:ea typeface="ヒラギノ角ゴ ProN W3" charset="-128"/>
          <a:sym typeface="Gill Sans Light" charset="0"/>
        </a:defRPr>
      </a:lvl8pPr>
      <a:lvl9pPr marL="1828800" algn="ctr" rtl="0" fontAlgn="base">
        <a:spcBef>
          <a:spcPct val="0"/>
        </a:spcBef>
        <a:spcAft>
          <a:spcPct val="0"/>
        </a:spcAft>
        <a:defRPr sz="3600">
          <a:solidFill>
            <a:schemeClr val="tx1"/>
          </a:solidFill>
          <a:latin typeface="Gill Sans Light" charset="0"/>
          <a:ea typeface="ヒラギノ角ゴ ProN W3" charset="-128"/>
          <a:sym typeface="Gill Sans Light" charset="0"/>
        </a:defRPr>
      </a:lvl9pPr>
    </p:titleStyle>
    <p:bodyStyle>
      <a:lvl1pPr marL="3048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1pPr>
      <a:lvl2pPr marL="635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2pPr>
      <a:lvl3pPr marL="1016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3pPr>
      <a:lvl4pPr marL="1397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4pPr>
      <a:lvl5pPr marL="1778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5pPr>
      <a:lvl6pPr marL="22352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6pPr>
      <a:lvl7pPr marL="26924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7pPr>
      <a:lvl8pPr marL="31496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8pPr>
      <a:lvl9pPr marL="36068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819150"/>
            <a:ext cx="8287846" cy="2246769"/>
          </a:xfrm>
          <a:prstGeom prst="rect">
            <a:avLst/>
          </a:prstGeom>
          <a:noFill/>
        </p:spPr>
        <p:txBody>
          <a:bodyPr wrap="square" lIns="91440" tIns="45720" rIns="91440" bIns="45720">
            <a:spAutoFit/>
          </a:bodyPr>
          <a:lstStyle/>
          <a:p>
            <a:pPr algn="ctr"/>
            <a:r>
              <a:rPr lang="en-US" sz="70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7030A0"/>
                </a:solidFill>
                <a:effectLst>
                  <a:outerShdw blurRad="38100" dist="38100" dir="2700000" algn="tl">
                    <a:srgbClr val="000000">
                      <a:alpha val="43137"/>
                    </a:srgbClr>
                  </a:outerShdw>
                </a:effectLst>
                <a:latin typeface="Univers 55" pitchFamily="34" charset="0"/>
              </a:rPr>
              <a:t>2015 Mortgage Amendments</a:t>
            </a:r>
            <a:endParaRPr lang="en-US" sz="70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7030A0"/>
              </a:solidFill>
              <a:effectLst>
                <a:outerShdw blurRad="50800" dist="40000" dir="5400000" algn="tl" rotWithShape="0">
                  <a:srgbClr val="000000">
                    <a:shade val="5000"/>
                    <a:satMod val="120000"/>
                    <a:alpha val="33000"/>
                  </a:srgbClr>
                </a:outerShdw>
              </a:effectLst>
              <a:latin typeface="Univers 55" pitchFamily="34" charset="0"/>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8328083"/>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0023"/>
            <a:ext cx="87630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CFPB – Loan Estimate</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8/01</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/2015</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7" name="TextBox 6"/>
          <p:cNvSpPr txBox="1"/>
          <p:nvPr/>
        </p:nvSpPr>
        <p:spPr>
          <a:xfrm>
            <a:off x="304800" y="736569"/>
            <a:ext cx="8312982" cy="3893374"/>
          </a:xfrm>
          <a:prstGeom prst="rect">
            <a:avLst/>
          </a:prstGeom>
          <a:noFill/>
        </p:spPr>
        <p:txBody>
          <a:bodyPr wrap="square" rtlCol="0">
            <a:spAutoFit/>
          </a:bodyPr>
          <a:lstStyle/>
          <a:p>
            <a:pPr marL="0" indent="0">
              <a:buNone/>
            </a:pPr>
            <a:r>
              <a:rPr lang="en-US" b="1" u="sng" dirty="0">
                <a:latin typeface="Calibri" panose="020F0502020204030204" pitchFamily="34" charset="0"/>
                <a:ea typeface="ＭＳ Ｐゴシック" pitchFamily="34" charset="-128"/>
              </a:rPr>
              <a:t>Loan Estimate</a:t>
            </a:r>
            <a:r>
              <a:rPr lang="en-US" dirty="0">
                <a:latin typeface="Calibri" panose="020F0502020204030204" pitchFamily="34" charset="0"/>
                <a:ea typeface="ＭＳ Ｐゴシック" pitchFamily="34" charset="-128"/>
              </a:rPr>
              <a:t> - </a:t>
            </a:r>
            <a:r>
              <a:rPr lang="en-US" b="1" dirty="0">
                <a:latin typeface="Calibri" panose="020F0502020204030204" pitchFamily="34" charset="0"/>
                <a:ea typeface="ＭＳ Ｐゴシック" pitchFamily="34" charset="-128"/>
              </a:rPr>
              <a:t>replaces early TILA and GFE disclosures </a:t>
            </a:r>
          </a:p>
          <a:p>
            <a:r>
              <a:rPr lang="en-US" b="1" u="sng" dirty="0">
                <a:latin typeface="Calibri" panose="020F0502020204030204" pitchFamily="34" charset="0"/>
                <a:ea typeface="ＭＳ Ｐゴシック" pitchFamily="34" charset="-128"/>
              </a:rPr>
              <a:t>Timing</a:t>
            </a:r>
            <a:r>
              <a:rPr lang="en-US" b="1" dirty="0">
                <a:latin typeface="Calibri" panose="020F0502020204030204" pitchFamily="34" charset="0"/>
                <a:ea typeface="ＭＳ Ｐゴシック" pitchFamily="34" charset="-128"/>
              </a:rPr>
              <a:t> - borrowers must receive within 3 </a:t>
            </a:r>
            <a:r>
              <a:rPr lang="en-US" b="1" dirty="0">
                <a:solidFill>
                  <a:srgbClr val="FF0000"/>
                </a:solidFill>
                <a:latin typeface="Calibri" panose="020F0502020204030204" pitchFamily="34" charset="0"/>
                <a:ea typeface="ＭＳ Ｐゴシック" pitchFamily="34" charset="-128"/>
              </a:rPr>
              <a:t>business days </a:t>
            </a:r>
            <a:r>
              <a:rPr lang="en-US" b="1" dirty="0">
                <a:latin typeface="Calibri" panose="020F0502020204030204" pitchFamily="34" charset="0"/>
                <a:ea typeface="ＭＳ Ｐゴシック" pitchFamily="34" charset="-128"/>
              </a:rPr>
              <a:t>of </a:t>
            </a:r>
            <a:r>
              <a:rPr lang="en-US" b="1" dirty="0">
                <a:solidFill>
                  <a:srgbClr val="0070C0"/>
                </a:solidFill>
                <a:latin typeface="Calibri" panose="020F0502020204030204" pitchFamily="34" charset="0"/>
                <a:ea typeface="ＭＳ Ｐゴシック" pitchFamily="34" charset="-128"/>
              </a:rPr>
              <a:t>application</a:t>
            </a:r>
            <a:r>
              <a:rPr lang="en-US" b="1" dirty="0" smtClean="0">
                <a:solidFill>
                  <a:srgbClr val="0070C0"/>
                </a:solidFill>
                <a:latin typeface="Calibri" panose="020F0502020204030204" pitchFamily="34" charset="0"/>
                <a:ea typeface="ＭＳ Ｐゴシック" pitchFamily="34" charset="-128"/>
              </a:rPr>
              <a:t>.</a:t>
            </a:r>
          </a:p>
          <a:p>
            <a:endParaRPr lang="en-US" b="1" dirty="0">
              <a:solidFill>
                <a:srgbClr val="0070C0"/>
              </a:solidFill>
              <a:latin typeface="Calibri" panose="020F0502020204030204" pitchFamily="34" charset="0"/>
              <a:ea typeface="ＭＳ Ｐゴシック" pitchFamily="34" charset="-128"/>
            </a:endParaRPr>
          </a:p>
          <a:p>
            <a:pPr marL="742950" lvl="1" indent="-285750">
              <a:buFont typeface="Arial" panose="020B0604020202020204" pitchFamily="34" charset="0"/>
              <a:buChar char="•"/>
            </a:pPr>
            <a:r>
              <a:rPr lang="en-US" sz="1700" b="1" dirty="0">
                <a:solidFill>
                  <a:srgbClr val="FF0000"/>
                </a:solidFill>
                <a:latin typeface="Calibri" panose="020F0502020204030204" pitchFamily="34" charset="0"/>
                <a:ea typeface="ＭＳ Ｐゴシック" pitchFamily="34" charset="-128"/>
              </a:rPr>
              <a:t>Business</a:t>
            </a:r>
            <a:r>
              <a:rPr lang="en-US" sz="1700" b="1" dirty="0">
                <a:latin typeface="Calibri" panose="020F0502020204030204" pitchFamily="34" charset="0"/>
                <a:ea typeface="ＭＳ Ｐゴシック" pitchFamily="34" charset="-128"/>
              </a:rPr>
              <a:t> </a:t>
            </a:r>
            <a:r>
              <a:rPr lang="en-US" sz="1700" b="1" dirty="0">
                <a:solidFill>
                  <a:srgbClr val="FF0000"/>
                </a:solidFill>
                <a:latin typeface="Calibri" panose="020F0502020204030204" pitchFamily="34" charset="0"/>
                <a:ea typeface="ＭＳ Ｐゴシック" pitchFamily="34" charset="-128"/>
              </a:rPr>
              <a:t>day</a:t>
            </a:r>
            <a:r>
              <a:rPr lang="en-US" sz="1700" b="1" dirty="0">
                <a:latin typeface="Calibri" panose="020F0502020204030204" pitchFamily="34" charset="0"/>
                <a:ea typeface="ＭＳ Ｐゴシック" pitchFamily="34" charset="-128"/>
              </a:rPr>
              <a:t> for the Loan Estimate – is a day on which the credit union’s offices are open to the public for carrying out substantially all of its business functions</a:t>
            </a:r>
            <a:r>
              <a:rPr lang="en-US" sz="1700" b="1" dirty="0" smtClean="0">
                <a:latin typeface="Calibri" panose="020F0502020204030204" pitchFamily="34" charset="0"/>
                <a:ea typeface="ＭＳ Ｐゴシック" pitchFamily="34" charset="-128"/>
              </a:rPr>
              <a:t>.</a:t>
            </a:r>
          </a:p>
          <a:p>
            <a:pPr lvl="1"/>
            <a:endParaRPr lang="en-US" sz="1700" b="1" dirty="0">
              <a:latin typeface="Calibri" panose="020F0502020204030204" pitchFamily="34" charset="0"/>
              <a:ea typeface="ＭＳ Ｐゴシック" pitchFamily="34" charset="-128"/>
            </a:endParaRPr>
          </a:p>
          <a:p>
            <a:pPr marL="742950" lvl="1" indent="-285750">
              <a:buFont typeface="Arial" panose="020B0604020202020204" pitchFamily="34" charset="0"/>
              <a:buChar char="•"/>
            </a:pPr>
            <a:r>
              <a:rPr lang="en-US" sz="1700" b="1" dirty="0">
                <a:latin typeface="Calibri" panose="020F0502020204030204" pitchFamily="34" charset="0"/>
                <a:ea typeface="ＭＳ Ｐゴシック" pitchFamily="34" charset="-128"/>
              </a:rPr>
              <a:t>An </a:t>
            </a:r>
            <a:r>
              <a:rPr lang="en-US" sz="1700" b="1" dirty="0">
                <a:solidFill>
                  <a:srgbClr val="0070C0"/>
                </a:solidFill>
                <a:latin typeface="Calibri" panose="020F0502020204030204" pitchFamily="34" charset="0"/>
                <a:ea typeface="ＭＳ Ｐゴシック" pitchFamily="34" charset="-128"/>
              </a:rPr>
              <a:t>application</a:t>
            </a:r>
            <a:r>
              <a:rPr lang="en-US" sz="1700" b="1" dirty="0">
                <a:latin typeface="Calibri" panose="020F0502020204030204" pitchFamily="34" charset="0"/>
                <a:ea typeface="ＭＳ Ｐゴシック" pitchFamily="34" charset="-128"/>
              </a:rPr>
              <a:t> consists of the submission of:</a:t>
            </a:r>
          </a:p>
          <a:p>
            <a:pPr lvl="2"/>
            <a:r>
              <a:rPr lang="en-US" sz="1700" b="1" dirty="0">
                <a:latin typeface="Calibri" panose="020F0502020204030204" pitchFamily="34" charset="0"/>
                <a:ea typeface="ＭＳ Ｐゴシック" pitchFamily="34" charset="-128"/>
              </a:rPr>
              <a:t>The applicant’s name, income, social security number to obtain a credit report, the property address, an estimate of the value of the property; and the mortgage loan amount sought</a:t>
            </a:r>
            <a:r>
              <a:rPr lang="en-US" sz="1700" b="1" dirty="0" smtClean="0">
                <a:latin typeface="Calibri" panose="020F0502020204030204" pitchFamily="34" charset="0"/>
                <a:ea typeface="ＭＳ Ｐゴシック" pitchFamily="34" charset="-128"/>
              </a:rPr>
              <a:t>.</a:t>
            </a:r>
          </a:p>
          <a:p>
            <a:pPr lvl="2"/>
            <a:endParaRPr lang="en-US" sz="1700" b="1" dirty="0">
              <a:latin typeface="Calibri" panose="020F0502020204030204" pitchFamily="34" charset="0"/>
              <a:ea typeface="ＭＳ Ｐゴシック" pitchFamily="34" charset="-128"/>
            </a:endParaRPr>
          </a:p>
          <a:p>
            <a:pPr marL="742950" lvl="1" indent="-285750">
              <a:buFont typeface="Arial" panose="020B0604020202020204" pitchFamily="34" charset="0"/>
              <a:buChar char="•"/>
            </a:pPr>
            <a:r>
              <a:rPr lang="en-US" sz="1700" b="1" i="1" dirty="0">
                <a:latin typeface="Calibri" panose="020F0502020204030204" pitchFamily="34" charset="0"/>
                <a:ea typeface="ＭＳ Ｐゴシック" pitchFamily="34" charset="-128"/>
              </a:rPr>
              <a:t>Even if the credit union requires more information to underwrite the loan, the 3 days begins with the receipt of the above information.</a:t>
            </a:r>
          </a:p>
          <a:p>
            <a:pPr marL="742950"/>
            <a:endParaRPr lang="en-US" sz="17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40522129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31" presetClass="entr" presetSubtype="0" fill="hold" grpId="0" nodeType="afterEffect">
                                  <p:stCondLst>
                                    <p:cond delay="200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90"/>
                                          </p:val>
                                        </p:tav>
                                        <p:tav tm="100000">
                                          <p:val>
                                            <p:fltVal val="0"/>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0023"/>
            <a:ext cx="87630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CFPB – Closing Disclosure</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8/01</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/2015</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7" name="TextBox 6"/>
          <p:cNvSpPr txBox="1"/>
          <p:nvPr/>
        </p:nvSpPr>
        <p:spPr>
          <a:xfrm>
            <a:off x="304800" y="736569"/>
            <a:ext cx="8312982" cy="3339376"/>
          </a:xfrm>
          <a:prstGeom prst="rect">
            <a:avLst/>
          </a:prstGeom>
          <a:noFill/>
        </p:spPr>
        <p:txBody>
          <a:bodyPr wrap="square" rtlCol="0">
            <a:spAutoFit/>
          </a:bodyPr>
          <a:lstStyle/>
          <a:p>
            <a:pPr marL="0" lvl="0" indent="0">
              <a:buClr>
                <a:srgbClr val="000000"/>
              </a:buClr>
              <a:buNone/>
            </a:pPr>
            <a:r>
              <a:rPr lang="en-US" b="1" u="sng" dirty="0">
                <a:solidFill>
                  <a:srgbClr val="000000"/>
                </a:solidFill>
                <a:latin typeface="Calibri" panose="020F0502020204030204" pitchFamily="34" charset="0"/>
                <a:ea typeface="ＭＳ Ｐゴシック" pitchFamily="34" charset="-128"/>
              </a:rPr>
              <a:t>Closing Disclosure </a:t>
            </a:r>
            <a:r>
              <a:rPr lang="en-US" b="1" dirty="0">
                <a:solidFill>
                  <a:srgbClr val="000000"/>
                </a:solidFill>
                <a:latin typeface="Calibri" panose="020F0502020204030204" pitchFamily="34" charset="0"/>
                <a:ea typeface="ＭＳ Ｐゴシック" pitchFamily="34" charset="-128"/>
              </a:rPr>
              <a:t>– replaces final TILA and HUD-1 disclosures</a:t>
            </a:r>
          </a:p>
          <a:p>
            <a:pPr>
              <a:buClr>
                <a:srgbClr val="000000"/>
              </a:buClr>
            </a:pPr>
            <a:r>
              <a:rPr lang="en-US" b="1" u="sng" dirty="0">
                <a:latin typeface="Calibri" panose="020F0502020204030204" pitchFamily="34" charset="0"/>
                <a:ea typeface="ＭＳ Ｐゴシック" pitchFamily="34" charset="-128"/>
              </a:rPr>
              <a:t>Timing</a:t>
            </a:r>
            <a:r>
              <a:rPr lang="en-US" b="1" dirty="0">
                <a:latin typeface="Calibri" panose="020F0502020204030204" pitchFamily="34" charset="0"/>
                <a:ea typeface="ＭＳ Ｐゴシック" pitchFamily="34" charset="-128"/>
              </a:rPr>
              <a:t> - </a:t>
            </a:r>
            <a:r>
              <a:rPr lang="en-US" b="1" dirty="0">
                <a:solidFill>
                  <a:srgbClr val="000000"/>
                </a:solidFill>
                <a:latin typeface="Calibri" panose="020F0502020204030204" pitchFamily="34" charset="0"/>
                <a:ea typeface="ＭＳ Ｐゴシック" pitchFamily="34" charset="-128"/>
              </a:rPr>
              <a:t>borrowers must receive </a:t>
            </a:r>
            <a:r>
              <a:rPr lang="en-US" b="1" dirty="0">
                <a:solidFill>
                  <a:srgbClr val="0070C0"/>
                </a:solidFill>
                <a:latin typeface="Calibri" panose="020F0502020204030204" pitchFamily="34" charset="0"/>
                <a:ea typeface="ＭＳ Ｐゴシック" pitchFamily="34" charset="-128"/>
              </a:rPr>
              <a:t>three</a:t>
            </a:r>
            <a:r>
              <a:rPr lang="en-US" b="1" dirty="0">
                <a:solidFill>
                  <a:srgbClr val="FF0000"/>
                </a:solidFill>
                <a:latin typeface="Calibri" panose="020F0502020204030204" pitchFamily="34" charset="0"/>
                <a:ea typeface="ＭＳ Ｐゴシック" pitchFamily="34" charset="-128"/>
              </a:rPr>
              <a:t> </a:t>
            </a:r>
            <a:r>
              <a:rPr lang="en-US" b="1" dirty="0">
                <a:solidFill>
                  <a:srgbClr val="0070C0"/>
                </a:solidFill>
                <a:latin typeface="Calibri" panose="020F0502020204030204" pitchFamily="34" charset="0"/>
                <a:ea typeface="ＭＳ Ｐゴシック" pitchFamily="34" charset="-128"/>
              </a:rPr>
              <a:t>business days </a:t>
            </a:r>
            <a:r>
              <a:rPr lang="en-US" b="1" dirty="0">
                <a:solidFill>
                  <a:srgbClr val="FF0000"/>
                </a:solidFill>
                <a:latin typeface="Calibri" panose="020F0502020204030204" pitchFamily="34" charset="0"/>
                <a:ea typeface="ＭＳ Ｐゴシック" pitchFamily="34" charset="-128"/>
              </a:rPr>
              <a:t>before </a:t>
            </a:r>
            <a:r>
              <a:rPr lang="en-US" b="1" u="sng" dirty="0">
                <a:solidFill>
                  <a:srgbClr val="FF0000"/>
                </a:solidFill>
                <a:latin typeface="Calibri" panose="020F0502020204030204" pitchFamily="34" charset="0"/>
                <a:ea typeface="ＭＳ Ｐゴシック" pitchFamily="34" charset="-128"/>
              </a:rPr>
              <a:t>consummation</a:t>
            </a:r>
            <a:r>
              <a:rPr lang="en-US" b="1" u="sng" dirty="0" smtClean="0">
                <a:solidFill>
                  <a:srgbClr val="000000"/>
                </a:solidFill>
                <a:latin typeface="Calibri" panose="020F0502020204030204" pitchFamily="34" charset="0"/>
                <a:ea typeface="ＭＳ Ｐゴシック" pitchFamily="34" charset="-128"/>
              </a:rPr>
              <a:t>.</a:t>
            </a:r>
          </a:p>
          <a:p>
            <a:pPr>
              <a:buClr>
                <a:srgbClr val="000000"/>
              </a:buClr>
            </a:pPr>
            <a:endParaRPr lang="en-US" sz="1800" b="1" u="sng" dirty="0">
              <a:solidFill>
                <a:srgbClr val="000000"/>
              </a:solidFill>
              <a:latin typeface="Calibri" panose="020F0502020204030204" pitchFamily="34" charset="0"/>
              <a:ea typeface="ＭＳ Ｐゴシック" pitchFamily="34" charset="-128"/>
            </a:endParaRPr>
          </a:p>
          <a:p>
            <a:pPr marL="742950" lvl="1" indent="-285750">
              <a:buClr>
                <a:srgbClr val="000000"/>
              </a:buClr>
              <a:buFont typeface="Arial" panose="020B0604020202020204" pitchFamily="34" charset="0"/>
              <a:buChar char="•"/>
            </a:pPr>
            <a:r>
              <a:rPr lang="en-US" sz="1700" b="1" dirty="0">
                <a:solidFill>
                  <a:srgbClr val="000000"/>
                </a:solidFill>
                <a:latin typeface="Calibri" panose="020F0502020204030204" pitchFamily="34" charset="0"/>
                <a:ea typeface="ＭＳ Ｐゴシック" pitchFamily="34" charset="-128"/>
              </a:rPr>
              <a:t>Credit unions may estimate disclosures when actual term or cost is not reasonably available – must be in good faith and due diligence used</a:t>
            </a:r>
            <a:r>
              <a:rPr lang="en-US" sz="1700" b="1" dirty="0" smtClean="0">
                <a:solidFill>
                  <a:srgbClr val="000000"/>
                </a:solidFill>
                <a:latin typeface="Calibri" panose="020F0502020204030204" pitchFamily="34" charset="0"/>
                <a:ea typeface="ＭＳ Ｐゴシック" pitchFamily="34" charset="-128"/>
              </a:rPr>
              <a:t>.</a:t>
            </a:r>
          </a:p>
          <a:p>
            <a:pPr marL="742950" lvl="1" indent="-285750">
              <a:buClr>
                <a:srgbClr val="000000"/>
              </a:buClr>
              <a:buFont typeface="Arial" panose="020B0604020202020204" pitchFamily="34" charset="0"/>
              <a:buChar char="•"/>
            </a:pPr>
            <a:endParaRPr lang="en-US" sz="1700" b="1" dirty="0">
              <a:solidFill>
                <a:srgbClr val="000000"/>
              </a:solidFill>
              <a:latin typeface="Calibri" panose="020F0502020204030204" pitchFamily="34" charset="0"/>
              <a:ea typeface="ＭＳ Ｐゴシック" pitchFamily="34" charset="-128"/>
            </a:endParaRPr>
          </a:p>
          <a:p>
            <a:pPr marL="742950" lvl="1" indent="-285750">
              <a:buClr>
                <a:srgbClr val="000000"/>
              </a:buClr>
              <a:buFont typeface="Arial" panose="020B0604020202020204" pitchFamily="34" charset="0"/>
              <a:buChar char="•"/>
            </a:pPr>
            <a:r>
              <a:rPr lang="en-US" sz="1700" b="1" dirty="0">
                <a:solidFill>
                  <a:srgbClr val="FF0000"/>
                </a:solidFill>
                <a:latin typeface="Calibri" panose="020F0502020204030204" pitchFamily="34" charset="0"/>
                <a:ea typeface="ＭＳ Ｐゴシック" pitchFamily="34" charset="-128"/>
              </a:rPr>
              <a:t>Consummation</a:t>
            </a:r>
            <a:r>
              <a:rPr lang="en-US" sz="1700" b="1" dirty="0">
                <a:solidFill>
                  <a:srgbClr val="000000"/>
                </a:solidFill>
                <a:latin typeface="Calibri" panose="020F0502020204030204" pitchFamily="34" charset="0"/>
                <a:ea typeface="ＭＳ Ｐゴシック" pitchFamily="34" charset="-128"/>
              </a:rPr>
              <a:t> – occurs when the member becomes contractually obligated to the credit union on the loan (usually closing</a:t>
            </a:r>
            <a:r>
              <a:rPr lang="en-US" sz="1700" b="1" dirty="0" smtClean="0">
                <a:solidFill>
                  <a:srgbClr val="000000"/>
                </a:solidFill>
                <a:latin typeface="Calibri" panose="020F0502020204030204" pitchFamily="34" charset="0"/>
                <a:ea typeface="ＭＳ Ｐゴシック" pitchFamily="34" charset="-128"/>
              </a:rPr>
              <a:t>).</a:t>
            </a:r>
          </a:p>
          <a:p>
            <a:pPr marL="742950" lvl="1" indent="-285750">
              <a:buClr>
                <a:srgbClr val="000000"/>
              </a:buClr>
              <a:buFont typeface="Arial" panose="020B0604020202020204" pitchFamily="34" charset="0"/>
              <a:buChar char="•"/>
            </a:pPr>
            <a:endParaRPr lang="en-US" sz="1700" b="1" dirty="0">
              <a:solidFill>
                <a:srgbClr val="000000"/>
              </a:solidFill>
              <a:latin typeface="Calibri" panose="020F0502020204030204" pitchFamily="34" charset="0"/>
              <a:ea typeface="ＭＳ Ｐゴシック" pitchFamily="34" charset="-128"/>
            </a:endParaRPr>
          </a:p>
          <a:p>
            <a:pPr marL="742950" lvl="1" indent="-285750">
              <a:buClr>
                <a:srgbClr val="000000"/>
              </a:buClr>
              <a:buFont typeface="Arial" panose="020B0604020202020204" pitchFamily="34" charset="0"/>
              <a:buChar char="•"/>
            </a:pPr>
            <a:r>
              <a:rPr lang="en-US" sz="1700" b="1" dirty="0">
                <a:solidFill>
                  <a:srgbClr val="0070C0"/>
                </a:solidFill>
                <a:latin typeface="Calibri" panose="020F0502020204030204" pitchFamily="34" charset="0"/>
                <a:ea typeface="ＭＳ Ｐゴシック" pitchFamily="34" charset="-128"/>
              </a:rPr>
              <a:t>Business day </a:t>
            </a:r>
            <a:r>
              <a:rPr lang="en-US" sz="1700" b="1" dirty="0">
                <a:solidFill>
                  <a:srgbClr val="000000"/>
                </a:solidFill>
                <a:latin typeface="Calibri" panose="020F0502020204030204" pitchFamily="34" charset="0"/>
                <a:ea typeface="ＭＳ Ｐゴシック" pitchFamily="34" charset="-128"/>
              </a:rPr>
              <a:t>– for purposes of the closing disclosure, means all calendar days except Sundays and the legal public holidays (5 USC 6103(a)).</a:t>
            </a:r>
          </a:p>
          <a:p>
            <a:pPr marL="742950"/>
            <a:endParaRPr lang="en-US" sz="17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286197515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31" presetClass="entr" presetSubtype="0" fill="hold" grpId="0" nodeType="afterEffect">
                                  <p:stCondLst>
                                    <p:cond delay="200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90"/>
                                          </p:val>
                                        </p:tav>
                                        <p:tav tm="100000">
                                          <p:val>
                                            <p:fltVal val="0"/>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0023"/>
            <a:ext cx="87630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CFPB – Integrated Mortgage Disclosures</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8/01</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/2015</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7" name="TextBox 6"/>
          <p:cNvSpPr txBox="1"/>
          <p:nvPr/>
        </p:nvSpPr>
        <p:spPr>
          <a:xfrm>
            <a:off x="304800" y="895350"/>
            <a:ext cx="8312982" cy="3123932"/>
          </a:xfrm>
          <a:prstGeom prst="rect">
            <a:avLst/>
          </a:prstGeom>
          <a:noFill/>
        </p:spPr>
        <p:txBody>
          <a:bodyPr wrap="square" rtlCol="0">
            <a:spAutoFit/>
          </a:bodyPr>
          <a:lstStyle/>
          <a:p>
            <a:pPr marL="342900" indent="-342900">
              <a:buFont typeface="Arial" panose="020B0604020202020204" pitchFamily="34" charset="0"/>
              <a:buChar char="•"/>
            </a:pPr>
            <a:r>
              <a:rPr lang="en-US" b="1" dirty="0">
                <a:latin typeface="Calibri" panose="020F0502020204030204" pitchFamily="34" charset="0"/>
              </a:rPr>
              <a:t>Are </a:t>
            </a:r>
            <a:r>
              <a:rPr lang="en-US" b="1" dirty="0" smtClean="0">
                <a:latin typeface="Calibri" panose="020F0502020204030204" pitchFamily="34" charset="0"/>
              </a:rPr>
              <a:t>your </a:t>
            </a:r>
            <a:r>
              <a:rPr lang="en-US" b="1" dirty="0">
                <a:latin typeface="Calibri" panose="020F0502020204030204" pitchFamily="34" charset="0"/>
              </a:rPr>
              <a:t>lending systems providers in the process of making these changes?  </a:t>
            </a:r>
          </a:p>
          <a:p>
            <a:endParaRPr lang="en-US" b="1" dirty="0" smtClean="0">
              <a:latin typeface="Calibri" panose="020F0502020204030204" pitchFamily="34" charset="0"/>
            </a:endParaRPr>
          </a:p>
          <a:p>
            <a:pPr marL="342900" indent="-342900">
              <a:buFont typeface="Arial" panose="020B0604020202020204" pitchFamily="34" charset="0"/>
              <a:buChar char="•"/>
            </a:pPr>
            <a:r>
              <a:rPr lang="en-US" b="1" dirty="0" smtClean="0">
                <a:latin typeface="Calibri" panose="020F0502020204030204" pitchFamily="34" charset="0"/>
              </a:rPr>
              <a:t>Will </a:t>
            </a:r>
            <a:r>
              <a:rPr lang="en-US" b="1" dirty="0">
                <a:latin typeface="Calibri" panose="020F0502020204030204" pitchFamily="34" charset="0"/>
              </a:rPr>
              <a:t>the changes be completed to allow time to train staff?</a:t>
            </a:r>
          </a:p>
          <a:p>
            <a:endParaRPr lang="en-US" b="1" dirty="0" smtClean="0">
              <a:latin typeface="Calibri" panose="020F0502020204030204" pitchFamily="34" charset="0"/>
            </a:endParaRPr>
          </a:p>
          <a:p>
            <a:pPr marL="342900" indent="-342900">
              <a:buFont typeface="Arial" panose="020B0604020202020204" pitchFamily="34" charset="0"/>
              <a:buChar char="•"/>
            </a:pPr>
            <a:r>
              <a:rPr lang="en-US" b="1" dirty="0" smtClean="0">
                <a:latin typeface="Calibri" panose="020F0502020204030204" pitchFamily="34" charset="0"/>
              </a:rPr>
              <a:t>Will </a:t>
            </a:r>
            <a:r>
              <a:rPr lang="en-US" b="1" dirty="0">
                <a:latin typeface="Calibri" panose="020F0502020204030204" pitchFamily="34" charset="0"/>
              </a:rPr>
              <a:t>the system have the capability to handle loan applications received on July 31, 2015 – which will need to be processed with the current forms, at the same time having the ability to create the new forms for applications received on August 1, 2015?</a:t>
            </a:r>
          </a:p>
          <a:p>
            <a:pPr marL="742950"/>
            <a:endParaRPr lang="en-US" sz="17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40171382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31" presetClass="entr" presetSubtype="0" fill="hold" grpId="0" nodeType="afterEffect">
                                  <p:stCondLst>
                                    <p:cond delay="200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90"/>
                                          </p:val>
                                        </p:tav>
                                        <p:tav tm="100000">
                                          <p:val>
                                            <p:fltVal val="0"/>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0023"/>
            <a:ext cx="87630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CFPB – Restriction on Fees</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8/01</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/2015</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7" name="TextBox 6"/>
          <p:cNvSpPr txBox="1"/>
          <p:nvPr/>
        </p:nvSpPr>
        <p:spPr>
          <a:xfrm>
            <a:off x="152400" y="666750"/>
            <a:ext cx="8763000" cy="3816429"/>
          </a:xfrm>
          <a:prstGeom prst="rect">
            <a:avLst/>
          </a:prstGeom>
          <a:noFill/>
        </p:spPr>
        <p:txBody>
          <a:bodyPr wrap="square" rtlCol="0">
            <a:spAutoFit/>
          </a:bodyPr>
          <a:lstStyle/>
          <a:p>
            <a:r>
              <a:rPr lang="en-US" sz="1800" b="1" u="sng" dirty="0">
                <a:latin typeface="Calibri" panose="020F0502020204030204" pitchFamily="34" charset="0"/>
                <a:ea typeface="ＭＳ Ｐゴシック" pitchFamily="34" charset="-128"/>
              </a:rPr>
              <a:t>Prohibited Activities </a:t>
            </a:r>
            <a:r>
              <a:rPr lang="en-US" sz="1800" b="1" dirty="0">
                <a:latin typeface="Calibri" panose="020F0502020204030204" pitchFamily="34" charset="0"/>
                <a:ea typeface="ＭＳ Ｐゴシック" pitchFamily="34" charset="-128"/>
              </a:rPr>
              <a:t>– The credit union </a:t>
            </a:r>
            <a:r>
              <a:rPr lang="en-US" sz="1800" b="1" dirty="0">
                <a:solidFill>
                  <a:srgbClr val="0070C0"/>
                </a:solidFill>
                <a:latin typeface="Calibri" panose="020F0502020204030204" pitchFamily="34" charset="0"/>
                <a:ea typeface="ＭＳ Ｐゴシック" pitchFamily="34" charset="-128"/>
              </a:rPr>
              <a:t>cannot impose a fee </a:t>
            </a:r>
            <a:r>
              <a:rPr lang="en-US" sz="1800" b="1" dirty="0">
                <a:latin typeface="Calibri" panose="020F0502020204030204" pitchFamily="34" charset="0"/>
                <a:ea typeface="ＭＳ Ｐゴシック" pitchFamily="34" charset="-128"/>
              </a:rPr>
              <a:t>on a borrower in connection with an application for a mortgage transaction until the borrower </a:t>
            </a:r>
            <a:r>
              <a:rPr lang="en-US" sz="1800" b="1" dirty="0">
                <a:solidFill>
                  <a:srgbClr val="0070C0"/>
                </a:solidFill>
                <a:latin typeface="Calibri" panose="020F0502020204030204" pitchFamily="34" charset="0"/>
                <a:ea typeface="ＭＳ Ｐゴシック" pitchFamily="34" charset="-128"/>
              </a:rPr>
              <a:t>has received the Loan Estimate </a:t>
            </a:r>
            <a:r>
              <a:rPr lang="en-US" sz="1800" b="1" dirty="0">
                <a:latin typeface="Calibri" panose="020F0502020204030204" pitchFamily="34" charset="0"/>
                <a:ea typeface="ＭＳ Ｐゴシック" pitchFamily="34" charset="-128"/>
              </a:rPr>
              <a:t>and indicated an </a:t>
            </a:r>
            <a:r>
              <a:rPr lang="en-US" sz="1800" b="1" dirty="0">
                <a:solidFill>
                  <a:srgbClr val="FF0000"/>
                </a:solidFill>
                <a:latin typeface="Calibri" panose="020F0502020204030204" pitchFamily="34" charset="0"/>
                <a:ea typeface="ＭＳ Ｐゴシック" pitchFamily="34" charset="-128"/>
              </a:rPr>
              <a:t>intent to proceed</a:t>
            </a:r>
            <a:r>
              <a:rPr lang="en-US" sz="1800" b="1" dirty="0" smtClean="0">
                <a:solidFill>
                  <a:srgbClr val="FF0000"/>
                </a:solidFill>
                <a:latin typeface="Calibri" panose="020F0502020204030204" pitchFamily="34" charset="0"/>
                <a:ea typeface="ＭＳ Ｐゴシック" pitchFamily="34" charset="-128"/>
              </a:rPr>
              <a:t>. </a:t>
            </a:r>
            <a:r>
              <a:rPr lang="en-US" sz="1800" b="1" dirty="0">
                <a:latin typeface="Calibri" panose="020F0502020204030204" pitchFamily="34" charset="0"/>
                <a:ea typeface="ＭＳ Ｐゴシック" pitchFamily="34" charset="-128"/>
              </a:rPr>
              <a:t>The credit union </a:t>
            </a:r>
            <a:r>
              <a:rPr lang="en-US" sz="1800" b="1" dirty="0">
                <a:solidFill>
                  <a:srgbClr val="FF0000"/>
                </a:solidFill>
                <a:latin typeface="Calibri" panose="020F0502020204030204" pitchFamily="34" charset="0"/>
                <a:ea typeface="ＭＳ Ｐゴシック" pitchFamily="34" charset="-128"/>
              </a:rPr>
              <a:t>must document the </a:t>
            </a:r>
            <a:r>
              <a:rPr lang="en-US" sz="1800" b="1" dirty="0" smtClean="0">
                <a:solidFill>
                  <a:srgbClr val="FF0000"/>
                </a:solidFill>
                <a:latin typeface="Calibri" panose="020F0502020204030204" pitchFamily="34" charset="0"/>
                <a:ea typeface="ＭＳ Ｐゴシック" pitchFamily="34" charset="-128"/>
              </a:rPr>
              <a:t>borrowers intent to proceed </a:t>
            </a:r>
            <a:r>
              <a:rPr lang="en-US" sz="1800" b="1" dirty="0">
                <a:latin typeface="Calibri" panose="020F0502020204030204" pitchFamily="34" charset="0"/>
                <a:ea typeface="ＭＳ Ｐゴシック" pitchFamily="34" charset="-128"/>
              </a:rPr>
              <a:t>to satisfy record retention requirements.</a:t>
            </a:r>
          </a:p>
          <a:p>
            <a:pPr marL="0" indent="0">
              <a:buNone/>
            </a:pPr>
            <a:endParaRPr lang="en-US" sz="1000" b="1" dirty="0">
              <a:solidFill>
                <a:srgbClr val="FF0000"/>
              </a:solidFill>
              <a:latin typeface="Calibri" panose="020F0502020204030204" pitchFamily="34" charset="0"/>
              <a:ea typeface="ＭＳ Ｐゴシック" pitchFamily="34" charset="-128"/>
            </a:endParaRPr>
          </a:p>
          <a:p>
            <a:r>
              <a:rPr lang="en-US" sz="1800" b="1" dirty="0" smtClean="0">
                <a:latin typeface="Calibri" panose="020F0502020204030204" pitchFamily="34" charset="0"/>
                <a:ea typeface="ＭＳ Ｐゴシック" pitchFamily="34" charset="-128"/>
              </a:rPr>
              <a:t>Restriction </a:t>
            </a:r>
            <a:r>
              <a:rPr lang="en-US" sz="1800" b="1" dirty="0">
                <a:latin typeface="Calibri" panose="020F0502020204030204" pitchFamily="34" charset="0"/>
                <a:ea typeface="ＭＳ Ｐゴシック" pitchFamily="34" charset="-128"/>
              </a:rPr>
              <a:t>on fees includes:</a:t>
            </a:r>
          </a:p>
          <a:p>
            <a:pPr marL="742950" lvl="1" indent="-285750">
              <a:buFont typeface="Arial" panose="020B0604020202020204" pitchFamily="34" charset="0"/>
              <a:buChar char="•"/>
            </a:pPr>
            <a:r>
              <a:rPr lang="en-US" sz="1800" b="1" dirty="0">
                <a:latin typeface="Calibri" panose="020F0502020204030204" pitchFamily="34" charset="0"/>
                <a:ea typeface="ＭＳ Ｐゴシック" pitchFamily="34" charset="-128"/>
              </a:rPr>
              <a:t>Application fees;</a:t>
            </a:r>
          </a:p>
          <a:p>
            <a:pPr marL="742950" lvl="1" indent="-285750">
              <a:buFont typeface="Arial" panose="020B0604020202020204" pitchFamily="34" charset="0"/>
              <a:buChar char="•"/>
            </a:pPr>
            <a:r>
              <a:rPr lang="en-US" sz="1800" b="1" dirty="0">
                <a:latin typeface="Calibri" panose="020F0502020204030204" pitchFamily="34" charset="0"/>
                <a:ea typeface="ＭＳ Ｐゴシック" pitchFamily="34" charset="-128"/>
              </a:rPr>
              <a:t>Appraisal fees;</a:t>
            </a:r>
          </a:p>
          <a:p>
            <a:pPr marL="742950" lvl="1" indent="-285750">
              <a:buFont typeface="Arial" panose="020B0604020202020204" pitchFamily="34" charset="0"/>
              <a:buChar char="•"/>
            </a:pPr>
            <a:r>
              <a:rPr lang="en-US" sz="1800" b="1" dirty="0">
                <a:latin typeface="Calibri" panose="020F0502020204030204" pitchFamily="34" charset="0"/>
                <a:ea typeface="ＭＳ Ｐゴシック" pitchFamily="34" charset="-128"/>
              </a:rPr>
              <a:t>Underwriting fees; and </a:t>
            </a:r>
          </a:p>
          <a:p>
            <a:pPr marL="742950" lvl="1" indent="-285750">
              <a:buFont typeface="Arial" panose="020B0604020202020204" pitchFamily="34" charset="0"/>
              <a:buChar char="•"/>
            </a:pPr>
            <a:r>
              <a:rPr lang="en-US" sz="1800" b="1" dirty="0">
                <a:latin typeface="Calibri" panose="020F0502020204030204" pitchFamily="34" charset="0"/>
                <a:ea typeface="ＭＳ Ｐゴシック" pitchFamily="34" charset="-128"/>
              </a:rPr>
              <a:t>Other fees imposed on the borrower.</a:t>
            </a:r>
          </a:p>
          <a:p>
            <a:endParaRPr lang="en-US" sz="1000" b="1" dirty="0" smtClean="0">
              <a:solidFill>
                <a:srgbClr val="FF0000"/>
              </a:solidFill>
              <a:latin typeface="Calibri" panose="020F0502020204030204" pitchFamily="34" charset="0"/>
              <a:ea typeface="ＭＳ Ｐゴシック" pitchFamily="34" charset="-128"/>
            </a:endParaRPr>
          </a:p>
          <a:p>
            <a:r>
              <a:rPr lang="en-US" sz="1800" b="1" u="sng" dirty="0" smtClean="0">
                <a:solidFill>
                  <a:srgbClr val="FF0000"/>
                </a:solidFill>
                <a:latin typeface="Calibri" panose="020F0502020204030204" pitchFamily="34" charset="0"/>
                <a:ea typeface="ＭＳ Ｐゴシック" pitchFamily="34" charset="-128"/>
              </a:rPr>
              <a:t>Exception</a:t>
            </a:r>
            <a:r>
              <a:rPr lang="en-US" sz="1800" b="1" dirty="0" smtClean="0">
                <a:latin typeface="Calibri" panose="020F0502020204030204" pitchFamily="34" charset="0"/>
                <a:ea typeface="ＭＳ Ｐゴシック" pitchFamily="34" charset="-128"/>
              </a:rPr>
              <a:t> </a:t>
            </a:r>
            <a:r>
              <a:rPr lang="en-US" sz="1800" b="1" dirty="0">
                <a:latin typeface="Calibri" panose="020F0502020204030204" pitchFamily="34" charset="0"/>
                <a:ea typeface="ＭＳ Ｐゴシック" pitchFamily="34" charset="-128"/>
              </a:rPr>
              <a:t>– for a bona fide reasonable fee for obtaining a </a:t>
            </a:r>
            <a:r>
              <a:rPr lang="en-US" sz="1800" b="1" dirty="0">
                <a:solidFill>
                  <a:srgbClr val="0070C0"/>
                </a:solidFill>
                <a:latin typeface="Calibri" panose="020F0502020204030204" pitchFamily="34" charset="0"/>
                <a:ea typeface="ＭＳ Ｐゴシック" pitchFamily="34" charset="-128"/>
              </a:rPr>
              <a:t>credit report</a:t>
            </a:r>
            <a:r>
              <a:rPr lang="en-US" sz="1800" b="1" dirty="0" smtClean="0">
                <a:solidFill>
                  <a:srgbClr val="0070C0"/>
                </a:solidFill>
                <a:latin typeface="Calibri" panose="020F0502020204030204" pitchFamily="34" charset="0"/>
                <a:ea typeface="ＭＳ Ｐゴシック" pitchFamily="34" charset="-128"/>
              </a:rPr>
              <a:t>.</a:t>
            </a:r>
          </a:p>
          <a:p>
            <a:r>
              <a:rPr lang="en-US" sz="1700" b="1" u="sng" dirty="0">
                <a:solidFill>
                  <a:srgbClr val="FF0000"/>
                </a:solidFill>
                <a:latin typeface="Calibri" panose="020F0502020204030204" pitchFamily="34" charset="0"/>
                <a:ea typeface="ＭＳ Ｐゴシック" pitchFamily="34" charset="-128"/>
              </a:rPr>
              <a:t>Intent to proceed </a:t>
            </a:r>
            <a:r>
              <a:rPr lang="en-US" sz="1700" b="1" dirty="0">
                <a:latin typeface="Calibri" panose="020F0502020204030204" pitchFamily="34" charset="0"/>
                <a:ea typeface="ＭＳ Ｐゴシック" pitchFamily="34" charset="-128"/>
              </a:rPr>
              <a:t>– when the borrower communicates that they wish to proceed after the Loan Estimate has been delivered. </a:t>
            </a:r>
            <a:endParaRPr lang="en-US" sz="1700" b="1" dirty="0" smtClean="0">
              <a:latin typeface="Calibri" panose="020F0502020204030204" pitchFamily="34" charset="0"/>
              <a:ea typeface="ＭＳ Ｐゴシック" pitchFamily="34" charset="-128"/>
            </a:endParaRPr>
          </a:p>
        </p:txBody>
      </p:sp>
    </p:spTree>
    <p:extLst>
      <p:ext uri="{BB962C8B-B14F-4D97-AF65-F5344CB8AC3E}">
        <p14:creationId xmlns:p14="http://schemas.microsoft.com/office/powerpoint/2010/main" val="365779590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31" presetClass="entr" presetSubtype="0" fill="hold" grpId="0" nodeType="afterEffect">
                                  <p:stCondLst>
                                    <p:cond delay="200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90"/>
                                          </p:val>
                                        </p:tav>
                                        <p:tav tm="100000">
                                          <p:val>
                                            <p:fltVal val="0"/>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0023"/>
            <a:ext cx="87630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CFPB – Escrow Closing Notice</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8/01</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/2015</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7" name="TextBox 6"/>
          <p:cNvSpPr txBox="1"/>
          <p:nvPr/>
        </p:nvSpPr>
        <p:spPr>
          <a:xfrm>
            <a:off x="152400" y="753860"/>
            <a:ext cx="8763000" cy="3493264"/>
          </a:xfrm>
          <a:prstGeom prst="rect">
            <a:avLst/>
          </a:prstGeom>
          <a:noFill/>
        </p:spPr>
        <p:txBody>
          <a:bodyPr wrap="square" rtlCol="0">
            <a:spAutoFit/>
          </a:bodyPr>
          <a:lstStyle/>
          <a:p>
            <a:pPr marL="0" indent="0">
              <a:buNone/>
            </a:pPr>
            <a:r>
              <a:rPr lang="en-US" sz="1700" b="1" u="sng" dirty="0">
                <a:latin typeface="Calibri" panose="020F0502020204030204" pitchFamily="34" charset="0"/>
                <a:ea typeface="ＭＳ Ｐゴシック" pitchFamily="34" charset="-128"/>
              </a:rPr>
              <a:t>Escrow Closing Notice </a:t>
            </a:r>
            <a:r>
              <a:rPr lang="en-US" sz="1700" b="1" dirty="0">
                <a:latin typeface="Calibri" panose="020F0502020204030204" pitchFamily="34" charset="0"/>
                <a:ea typeface="ＭＳ Ｐゴシック" pitchFamily="34" charset="-128"/>
              </a:rPr>
              <a:t>– must be provided prior to cancelling an escrow account to any member who established an escrow account in connection with </a:t>
            </a:r>
            <a:r>
              <a:rPr lang="en-US" sz="1700" b="1" dirty="0">
                <a:solidFill>
                  <a:srgbClr val="FF0000"/>
                </a:solidFill>
                <a:latin typeface="Calibri" panose="020F0502020204030204" pitchFamily="34" charset="0"/>
                <a:ea typeface="ＭＳ Ｐゴシック" pitchFamily="34" charset="-128"/>
              </a:rPr>
              <a:t>a closed-end consumer credit transaction secured by a first lien on real property</a:t>
            </a:r>
            <a:r>
              <a:rPr lang="en-US" sz="1700" b="1" dirty="0">
                <a:latin typeface="Calibri" panose="020F0502020204030204" pitchFamily="34" charset="0"/>
                <a:ea typeface="ＭＳ Ｐゴシック" pitchFamily="34" charset="-128"/>
              </a:rPr>
              <a:t>.  </a:t>
            </a:r>
          </a:p>
          <a:p>
            <a:pPr marL="285750" indent="-285750">
              <a:buFont typeface="Arial" panose="020B0604020202020204" pitchFamily="34" charset="0"/>
              <a:buChar char="•"/>
            </a:pPr>
            <a:r>
              <a:rPr lang="en-US" sz="1700" b="1" u="sng" dirty="0">
                <a:solidFill>
                  <a:srgbClr val="0070C0"/>
                </a:solidFill>
                <a:latin typeface="Calibri" panose="020F0502020204030204" pitchFamily="34" charset="0"/>
                <a:ea typeface="ＭＳ Ｐゴシック" pitchFamily="34" charset="-128"/>
              </a:rPr>
              <a:t>Consumer</a:t>
            </a:r>
            <a:r>
              <a:rPr lang="en-US" sz="1700" b="1" u="sng" dirty="0">
                <a:latin typeface="Calibri" panose="020F0502020204030204" pitchFamily="34" charset="0"/>
                <a:ea typeface="ＭＳ Ｐゴシック" pitchFamily="34" charset="-128"/>
              </a:rPr>
              <a:t> Requested Cancellation </a:t>
            </a:r>
            <a:r>
              <a:rPr lang="en-US" sz="1700" b="1" dirty="0">
                <a:latin typeface="Calibri" panose="020F0502020204030204" pitchFamily="34" charset="0"/>
                <a:ea typeface="ＭＳ Ｐゴシック" pitchFamily="34" charset="-128"/>
              </a:rPr>
              <a:t>– Notice must be provide no later than </a:t>
            </a:r>
            <a:r>
              <a:rPr lang="en-US" sz="1700" b="1" dirty="0">
                <a:solidFill>
                  <a:srgbClr val="0070C0"/>
                </a:solidFill>
                <a:latin typeface="Calibri" panose="020F0502020204030204" pitchFamily="34" charset="0"/>
                <a:ea typeface="ＭＳ Ｐゴシック" pitchFamily="34" charset="-128"/>
              </a:rPr>
              <a:t>3 b</a:t>
            </a:r>
            <a:r>
              <a:rPr lang="en-US" sz="1700" b="1" i="1" dirty="0">
                <a:solidFill>
                  <a:srgbClr val="0070C0"/>
                </a:solidFill>
                <a:latin typeface="Calibri" panose="020F0502020204030204" pitchFamily="34" charset="0"/>
                <a:ea typeface="ＭＳ Ｐゴシック" pitchFamily="34" charset="-128"/>
              </a:rPr>
              <a:t>usiness</a:t>
            </a:r>
            <a:r>
              <a:rPr lang="en-US" sz="1700" b="1" dirty="0">
                <a:solidFill>
                  <a:srgbClr val="0070C0"/>
                </a:solidFill>
                <a:latin typeface="Calibri" panose="020F0502020204030204" pitchFamily="34" charset="0"/>
                <a:ea typeface="ＭＳ Ｐゴシック" pitchFamily="34" charset="-128"/>
              </a:rPr>
              <a:t> days </a:t>
            </a:r>
            <a:r>
              <a:rPr lang="en-US" sz="1700" b="1" dirty="0">
                <a:latin typeface="Calibri" panose="020F0502020204030204" pitchFamily="34" charset="0"/>
                <a:ea typeface="ＭＳ Ｐゴシック" pitchFamily="34" charset="-128"/>
              </a:rPr>
              <a:t>before closure (</a:t>
            </a:r>
            <a:r>
              <a:rPr lang="en-US" sz="1700" b="1" i="1" dirty="0">
                <a:latin typeface="Calibri" panose="020F0502020204030204" pitchFamily="34" charset="0"/>
                <a:ea typeface="ＭＳ Ｐゴシック" pitchFamily="34" charset="-128"/>
              </a:rPr>
              <a:t>closing disclosure definition</a:t>
            </a:r>
            <a:r>
              <a:rPr lang="en-US" sz="1700" b="1" dirty="0">
                <a:latin typeface="Calibri" panose="020F0502020204030204" pitchFamily="34" charset="0"/>
                <a:ea typeface="ＭＳ Ｐゴシック" pitchFamily="34" charset="-128"/>
              </a:rPr>
              <a:t>).</a:t>
            </a:r>
          </a:p>
          <a:p>
            <a:pPr marL="285750" indent="-285750">
              <a:buFont typeface="Arial" panose="020B0604020202020204" pitchFamily="34" charset="0"/>
              <a:buChar char="•"/>
            </a:pPr>
            <a:r>
              <a:rPr lang="en-US" sz="1700" b="1" u="sng" dirty="0">
                <a:solidFill>
                  <a:srgbClr val="FF0000"/>
                </a:solidFill>
                <a:latin typeface="Calibri" panose="020F0502020204030204" pitchFamily="34" charset="0"/>
                <a:ea typeface="ＭＳ Ｐゴシック" pitchFamily="34" charset="-128"/>
              </a:rPr>
              <a:t>Not Consumer </a:t>
            </a:r>
            <a:r>
              <a:rPr lang="en-US" sz="1700" b="1" u="sng" dirty="0">
                <a:latin typeface="Calibri" panose="020F0502020204030204" pitchFamily="34" charset="0"/>
                <a:ea typeface="ＭＳ Ｐゴシック" pitchFamily="34" charset="-128"/>
              </a:rPr>
              <a:t>Requested Cancellation </a:t>
            </a:r>
            <a:r>
              <a:rPr lang="en-US" sz="1700" b="1" dirty="0">
                <a:latin typeface="Calibri" panose="020F0502020204030204" pitchFamily="34" charset="0"/>
                <a:ea typeface="ＭＳ Ｐゴシック" pitchFamily="34" charset="-128"/>
              </a:rPr>
              <a:t>– Notice must be received by the borrower </a:t>
            </a:r>
            <a:r>
              <a:rPr lang="en-US" sz="1700" b="1" dirty="0">
                <a:solidFill>
                  <a:srgbClr val="FF0000"/>
                </a:solidFill>
                <a:latin typeface="Calibri" panose="020F0502020204030204" pitchFamily="34" charset="0"/>
                <a:ea typeface="ＭＳ Ｐゴシック" pitchFamily="34" charset="-128"/>
              </a:rPr>
              <a:t>no later than 30 business days </a:t>
            </a:r>
            <a:r>
              <a:rPr lang="en-US" sz="1700" b="1" dirty="0">
                <a:latin typeface="Calibri" panose="020F0502020204030204" pitchFamily="34" charset="0"/>
                <a:ea typeface="ＭＳ Ｐゴシック" pitchFamily="34" charset="-128"/>
              </a:rPr>
              <a:t>before the closure.</a:t>
            </a:r>
          </a:p>
          <a:p>
            <a:pPr marL="285750" indent="-285750">
              <a:buFont typeface="Arial" panose="020B0604020202020204" pitchFamily="34" charset="0"/>
              <a:buChar char="•"/>
            </a:pPr>
            <a:r>
              <a:rPr lang="en-US" sz="1700" b="1" u="sng" dirty="0">
                <a:latin typeface="Calibri" panose="020F0502020204030204" pitchFamily="34" charset="0"/>
                <a:ea typeface="ＭＳ Ｐゴシック" pitchFamily="34" charset="-128"/>
              </a:rPr>
              <a:t>Exceptions</a:t>
            </a:r>
            <a:r>
              <a:rPr lang="en-US" sz="1700" b="1" dirty="0">
                <a:latin typeface="Calibri" panose="020F0502020204030204" pitchFamily="34" charset="0"/>
                <a:ea typeface="ＭＳ Ｐゴシック" pitchFamily="34" charset="-128"/>
              </a:rPr>
              <a:t> to Escrow Closing Notice Requirement:</a:t>
            </a:r>
          </a:p>
          <a:p>
            <a:pPr marL="742950" lvl="1" indent="-285750">
              <a:buFont typeface="Arial" panose="020B0604020202020204" pitchFamily="34" charset="0"/>
              <a:buChar char="•"/>
            </a:pPr>
            <a:r>
              <a:rPr lang="en-US" sz="1700" b="1" dirty="0">
                <a:latin typeface="Calibri" panose="020F0502020204030204" pitchFamily="34" charset="0"/>
                <a:ea typeface="ＭＳ Ｐゴシック" pitchFamily="34" charset="-128"/>
              </a:rPr>
              <a:t>Escrow account was established solely in connection with the borrower’s delinquency or default.</a:t>
            </a:r>
          </a:p>
          <a:p>
            <a:pPr marL="742950" lvl="1" indent="-285750">
              <a:buFont typeface="Arial" panose="020B0604020202020204" pitchFamily="34" charset="0"/>
              <a:buChar char="•"/>
            </a:pPr>
            <a:r>
              <a:rPr lang="en-US" sz="1700" b="1" dirty="0">
                <a:latin typeface="Calibri" panose="020F0502020204030204" pitchFamily="34" charset="0"/>
                <a:ea typeface="ＭＳ Ｐゴシック" pitchFamily="34" charset="-128"/>
              </a:rPr>
              <a:t>Underlying debt obligation is terminated, including repayment, refinancing, recession, and foreclosure.</a:t>
            </a:r>
          </a:p>
          <a:p>
            <a:pPr marL="0" indent="0">
              <a:buNone/>
            </a:pPr>
            <a:r>
              <a:rPr lang="en-US" sz="1700" b="1" dirty="0">
                <a:latin typeface="Calibri" panose="020F0502020204030204" pitchFamily="34" charset="0"/>
                <a:ea typeface="ＭＳ Ｐゴシック" pitchFamily="34" charset="-128"/>
              </a:rPr>
              <a:t>* Model form (H-29) in appendix H to Regulation Z.</a:t>
            </a:r>
          </a:p>
        </p:txBody>
      </p:sp>
    </p:spTree>
    <p:extLst>
      <p:ext uri="{BB962C8B-B14F-4D97-AF65-F5344CB8AC3E}">
        <p14:creationId xmlns:p14="http://schemas.microsoft.com/office/powerpoint/2010/main" val="237276886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31" presetClass="entr" presetSubtype="0" fill="hold" grpId="0" nodeType="afterEffect">
                                  <p:stCondLst>
                                    <p:cond delay="200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90"/>
                                          </p:val>
                                        </p:tav>
                                        <p:tav tm="100000">
                                          <p:val>
                                            <p:fltVal val="0"/>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0023"/>
            <a:ext cx="87630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CFPB – Partial Payment Disclosure</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8/01</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/2015</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7" name="TextBox 6"/>
          <p:cNvSpPr txBox="1"/>
          <p:nvPr/>
        </p:nvSpPr>
        <p:spPr>
          <a:xfrm>
            <a:off x="228600" y="924012"/>
            <a:ext cx="8686800" cy="2862322"/>
          </a:xfrm>
          <a:prstGeom prst="rect">
            <a:avLst/>
          </a:prstGeom>
          <a:noFill/>
        </p:spPr>
        <p:txBody>
          <a:bodyPr wrap="square" rtlCol="0">
            <a:spAutoFit/>
          </a:bodyPr>
          <a:lstStyle/>
          <a:p>
            <a:pPr marL="0" indent="0">
              <a:buNone/>
            </a:pPr>
            <a:r>
              <a:rPr lang="en-US" b="1" u="sng" dirty="0">
                <a:latin typeface="Calibri" panose="020F0502020204030204" pitchFamily="34" charset="0"/>
                <a:ea typeface="ＭＳ Ｐゴシック" pitchFamily="34" charset="-128"/>
              </a:rPr>
              <a:t>Mortgage Servicing Transfer Notice </a:t>
            </a:r>
            <a:r>
              <a:rPr lang="en-US" b="1" dirty="0">
                <a:latin typeface="Calibri" panose="020F0502020204030204" pitchFamily="34" charset="0"/>
                <a:ea typeface="ＭＳ Ｐゴシック" pitchFamily="34" charset="-128"/>
              </a:rPr>
              <a:t>– mortgage transfer notices when ownership of a mortgage loan is transferred needs to now include information related to the </a:t>
            </a:r>
            <a:r>
              <a:rPr lang="en-US" b="1" dirty="0">
                <a:solidFill>
                  <a:srgbClr val="0070C0"/>
                </a:solidFill>
                <a:latin typeface="Calibri" panose="020F0502020204030204" pitchFamily="34" charset="0"/>
                <a:ea typeface="ＭＳ Ｐゴシック" pitchFamily="34" charset="-128"/>
              </a:rPr>
              <a:t>partial payment policy </a:t>
            </a:r>
            <a:r>
              <a:rPr lang="en-US" b="1" dirty="0">
                <a:latin typeface="Calibri" panose="020F0502020204030204" pitchFamily="34" charset="0"/>
                <a:ea typeface="ＭＳ Ｐゴシック" pitchFamily="34" charset="-128"/>
              </a:rPr>
              <a:t>applicable to that loan.  </a:t>
            </a:r>
          </a:p>
          <a:p>
            <a:pPr marL="0" indent="0">
              <a:buNone/>
            </a:pPr>
            <a:endParaRPr lang="en-US" b="1" dirty="0">
              <a:latin typeface="Calibri" panose="020F0502020204030204" pitchFamily="34" charset="0"/>
              <a:ea typeface="ＭＳ Ｐゴシック" pitchFamily="34" charset="-128"/>
            </a:endParaRPr>
          </a:p>
          <a:p>
            <a:pPr marL="342900" indent="-342900">
              <a:buFont typeface="Arial" panose="020B0604020202020204" pitchFamily="34" charset="0"/>
              <a:buChar char="•"/>
            </a:pPr>
            <a:r>
              <a:rPr lang="en-US" b="1" dirty="0">
                <a:latin typeface="Calibri" panose="020F0502020204030204" pitchFamily="34" charset="0"/>
                <a:ea typeface="ＭＳ Ｐゴシック" pitchFamily="34" charset="-128"/>
              </a:rPr>
              <a:t>Post-consummation and required only for </a:t>
            </a:r>
            <a:r>
              <a:rPr lang="en-US" b="1" dirty="0">
                <a:solidFill>
                  <a:srgbClr val="FF0000"/>
                </a:solidFill>
                <a:latin typeface="Calibri" panose="020F0502020204030204" pitchFamily="34" charset="0"/>
                <a:ea typeface="ＭＳ Ｐゴシック" pitchFamily="34" charset="-128"/>
              </a:rPr>
              <a:t>closed end consumer credit secured by a dwelling or real property</a:t>
            </a:r>
            <a:r>
              <a:rPr lang="en-US" b="1" dirty="0" smtClean="0">
                <a:latin typeface="Calibri" panose="020F0502020204030204" pitchFamily="34" charset="0"/>
                <a:ea typeface="ＭＳ Ｐゴシック" pitchFamily="34" charset="-128"/>
              </a:rPr>
              <a:t>.</a:t>
            </a:r>
          </a:p>
          <a:p>
            <a:endParaRPr lang="en-US" b="1" dirty="0">
              <a:latin typeface="Calibri" panose="020F0502020204030204" pitchFamily="34" charset="0"/>
              <a:ea typeface="ＭＳ Ｐゴシック" pitchFamily="34" charset="-128"/>
            </a:endParaRPr>
          </a:p>
          <a:p>
            <a:pPr marL="342900" indent="-342900">
              <a:buFont typeface="Arial" panose="020B0604020202020204" pitchFamily="34" charset="0"/>
              <a:buChar char="•"/>
            </a:pPr>
            <a:r>
              <a:rPr lang="en-US" b="1" u="sng" dirty="0">
                <a:latin typeface="Calibri" panose="020F0502020204030204" pitchFamily="34" charset="0"/>
                <a:ea typeface="ＭＳ Ｐゴシック" pitchFamily="34" charset="-128"/>
              </a:rPr>
              <a:t>Partial Payment Disclosure </a:t>
            </a:r>
            <a:r>
              <a:rPr lang="en-US" b="1" dirty="0">
                <a:latin typeface="Calibri" panose="020F0502020204030204" pitchFamily="34" charset="0"/>
                <a:ea typeface="ＭＳ Ｐゴシック" pitchFamily="34" charset="-128"/>
              </a:rPr>
              <a:t>– Requirements of content in model form (H-25) in appendix H or Regulation Z.</a:t>
            </a:r>
          </a:p>
        </p:txBody>
      </p:sp>
    </p:spTree>
    <p:extLst>
      <p:ext uri="{BB962C8B-B14F-4D97-AF65-F5344CB8AC3E}">
        <p14:creationId xmlns:p14="http://schemas.microsoft.com/office/powerpoint/2010/main" val="35465962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31" presetClass="entr" presetSubtype="0" fill="hold" grpId="0" nodeType="afterEffect">
                                  <p:stCondLst>
                                    <p:cond delay="200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90"/>
                                          </p:val>
                                        </p:tav>
                                        <p:tav tm="100000">
                                          <p:val>
                                            <p:fltVal val="0"/>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304800" y="238125"/>
            <a:ext cx="8305800" cy="198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lvl1pPr marL="3048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1pPr>
            <a:lvl2pPr marL="635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2pPr>
            <a:lvl3pPr marL="1016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3pPr>
            <a:lvl4pPr marL="1397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4pPr>
            <a:lvl5pPr marL="1778000" indent="-304800" algn="l" rtl="0" eaLnBrk="0" fontAlgn="base" hangingPunct="0">
              <a:spcBef>
                <a:spcPts val="2000"/>
              </a:spcBef>
              <a:spcAft>
                <a:spcPct val="0"/>
              </a:spcAft>
              <a:buClr>
                <a:srgbClr val="414141"/>
              </a:buClr>
              <a:buSzPct val="81000"/>
              <a:buFont typeface="Gill Sans Light"/>
              <a:buChar char="•"/>
              <a:defRPr>
                <a:solidFill>
                  <a:schemeClr val="tx1"/>
                </a:solidFill>
                <a:latin typeface="+mn-lt"/>
                <a:ea typeface="+mn-ea"/>
                <a:cs typeface="ヒラギノ角ゴ ProN W3"/>
                <a:sym typeface="Gill Sans Light"/>
              </a:defRPr>
            </a:lvl5pPr>
            <a:lvl6pPr marL="22352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6pPr>
            <a:lvl7pPr marL="26924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7pPr>
            <a:lvl8pPr marL="31496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8pPr>
            <a:lvl9pPr marL="3606800" indent="-304800" algn="l" rtl="0" fontAlgn="base">
              <a:spcBef>
                <a:spcPts val="2000"/>
              </a:spcBef>
              <a:spcAft>
                <a:spcPct val="0"/>
              </a:spcAft>
              <a:buClr>
                <a:srgbClr val="414141"/>
              </a:buClr>
              <a:buSzPct val="81000"/>
              <a:buFont typeface="Gill Sans Light" charset="0"/>
              <a:buChar char="•"/>
              <a:defRPr>
                <a:solidFill>
                  <a:schemeClr val="tx1"/>
                </a:solidFill>
                <a:latin typeface="+mn-lt"/>
                <a:ea typeface="+mn-ea"/>
                <a:sym typeface="Gill Sans Light" charset="0"/>
              </a:defRPr>
            </a:lvl9pPr>
          </a:lstStyle>
          <a:p>
            <a:pPr marL="0" indent="0" algn="ctr" eaLnBrk="1" hangingPunct="1">
              <a:spcBef>
                <a:spcPts val="0"/>
              </a:spcBef>
              <a:buFont typeface="Gill Sans Light" charset="0"/>
              <a:buNone/>
              <a:defRPr/>
            </a:pPr>
            <a:r>
              <a:rPr lang="en-US" sz="4000" i="1" dirty="0" smtClean="0">
                <a:solidFill>
                  <a:schemeClr val="tx2"/>
                </a:solidFill>
                <a:latin typeface="Times New Roman" pitchFamily="18" charset="0"/>
                <a:cs typeface="Times New Roman" pitchFamily="18" charset="0"/>
                <a:sym typeface="Gill Sans Light" charset="0"/>
              </a:rPr>
              <a:t>Thank you for joining us for this overview of the Credit Union Compliance Connection. Stay Tuned……..</a:t>
            </a:r>
            <a:endParaRPr lang="en-US" sz="4000" dirty="0" smtClean="0">
              <a:solidFill>
                <a:schemeClr val="tx2"/>
              </a:solidFill>
              <a:latin typeface="Times New Roman" pitchFamily="18" charset="0"/>
              <a:cs typeface="Times New Roman" pitchFamily="18" charset="0"/>
              <a:sym typeface="Gill Sans Light"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1490662" y="2800350"/>
            <a:ext cx="5934075" cy="857250"/>
          </a:xfrm>
          <a:prstGeom prst="rect">
            <a:avLst/>
          </a:prstGeom>
          <a:noFill/>
          <a:ln>
            <a:noFill/>
          </a:ln>
        </p:spPr>
      </p:pic>
    </p:spTree>
    <p:extLst>
      <p:ext uri="{BB962C8B-B14F-4D97-AF65-F5344CB8AC3E}">
        <p14:creationId xmlns:p14="http://schemas.microsoft.com/office/powerpoint/2010/main" val="122790421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161925"/>
            <a:ext cx="9144000" cy="646331"/>
          </a:xfrm>
          <a:prstGeom prst="rect">
            <a:avLst/>
          </a:prstGeom>
          <a:noFill/>
        </p:spPr>
        <p:txBody>
          <a:bodyPr wrap="square" lIns="91440" tIns="45720" rIns="91440" bIns="45720">
            <a:spAutoFit/>
          </a:bodyPr>
          <a:lstStyle/>
          <a:p>
            <a:pPr algn="ctr"/>
            <a:r>
              <a:rPr lang="en-US" sz="3600" b="1" cap="none" spc="0" dirty="0" smtClean="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rPr>
              <a:t>Program Overview</a:t>
            </a:r>
            <a:endParaRPr lang="en-US" sz="3600" b="1" cap="none" spc="0" dirty="0">
              <a:ln w="10160">
                <a:solidFill>
                  <a:schemeClr val="tx2"/>
                </a:solidFill>
                <a:prstDash val="solid"/>
              </a:ln>
              <a:solidFill>
                <a:srgbClr val="7030A0"/>
              </a:solidFill>
              <a:effectLst>
                <a:outerShdw blurRad="38100" dist="38100" dir="2700000" algn="tl">
                  <a:srgbClr val="000000">
                    <a:alpha val="43137"/>
                  </a:srgbClr>
                </a:outerShdw>
              </a:effectLst>
              <a:latin typeface="Univers 45 Light" pitchFamily="34" charset="0"/>
              <a:cs typeface="Times New Roman" pitchFamily="18" charset="0"/>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609600" y="856857"/>
            <a:ext cx="7162800" cy="3216265"/>
          </a:xfrm>
          <a:prstGeom prst="rect">
            <a:avLst/>
          </a:prstGeom>
          <a:noFill/>
        </p:spPr>
        <p:txBody>
          <a:bodyPr wrap="square" rtlCol="0">
            <a:spAutoFit/>
          </a:bodyPr>
          <a:lstStyle/>
          <a:p>
            <a:pPr marL="457200" indent="-457200" eaLnBrk="1" hangingPunct="1">
              <a:buFont typeface="Arial" panose="020B0604020202020204" pitchFamily="34" charset="0"/>
              <a:buChar char="•"/>
            </a:pPr>
            <a:r>
              <a:rPr lang="en-US" altLang="en-US" sz="1800" dirty="0">
                <a:ea typeface="ＭＳ Ｐゴシック" pitchFamily="34" charset="-128"/>
              </a:rPr>
              <a:t>HPML Appraisal Requirements</a:t>
            </a:r>
          </a:p>
          <a:p>
            <a:pPr marL="457200" indent="-457200" eaLnBrk="1" hangingPunct="1">
              <a:buFont typeface="Arial" panose="020B0604020202020204" pitchFamily="34" charset="0"/>
              <a:buChar char="•"/>
            </a:pPr>
            <a:r>
              <a:rPr lang="en-US" altLang="en-US" sz="1800" dirty="0">
                <a:ea typeface="ＭＳ Ｐゴシック" pitchFamily="34" charset="-128"/>
              </a:rPr>
              <a:t>High Cost Mortgage</a:t>
            </a:r>
          </a:p>
          <a:p>
            <a:pPr marL="457200" indent="-457200" eaLnBrk="1" hangingPunct="1">
              <a:buFont typeface="Arial" panose="020B0604020202020204" pitchFamily="34" charset="0"/>
              <a:buChar char="•"/>
            </a:pPr>
            <a:r>
              <a:rPr lang="en-US" altLang="en-US" sz="1800" dirty="0">
                <a:ea typeface="ＭＳ Ｐゴシック" pitchFamily="34" charset="-128"/>
              </a:rPr>
              <a:t>QM Points and Fees</a:t>
            </a:r>
          </a:p>
          <a:p>
            <a:pPr marL="457200" indent="-457200" eaLnBrk="1" hangingPunct="1">
              <a:buFont typeface="Arial" panose="020B0604020202020204" pitchFamily="34" charset="0"/>
              <a:buChar char="•"/>
            </a:pPr>
            <a:r>
              <a:rPr lang="en-US" altLang="en-US" sz="1800" dirty="0">
                <a:ea typeface="ＭＳ Ｐゴシック" pitchFamily="34" charset="-128"/>
              </a:rPr>
              <a:t>QM Cure Provision</a:t>
            </a:r>
          </a:p>
          <a:p>
            <a:pPr marL="457200" indent="-457200" eaLnBrk="1" hangingPunct="1">
              <a:buFont typeface="Arial" panose="020B0604020202020204" pitchFamily="34" charset="0"/>
              <a:buChar char="•"/>
            </a:pPr>
            <a:r>
              <a:rPr lang="en-US" altLang="en-US" sz="1800" dirty="0">
                <a:ea typeface="ＭＳ Ｐゴシック" pitchFamily="34" charset="-128"/>
              </a:rPr>
              <a:t>HPML Escrow Requirements</a:t>
            </a:r>
          </a:p>
          <a:p>
            <a:pPr marL="457200" indent="-457200" eaLnBrk="1" hangingPunct="1">
              <a:buFont typeface="Arial" panose="020B0604020202020204" pitchFamily="34" charset="0"/>
              <a:buChar char="•"/>
            </a:pPr>
            <a:r>
              <a:rPr lang="en-US" altLang="en-US" sz="1800" dirty="0">
                <a:ea typeface="ＭＳ Ｐゴシック" pitchFamily="34" charset="-128"/>
              </a:rPr>
              <a:t>HMDA Revisions</a:t>
            </a:r>
          </a:p>
          <a:p>
            <a:pPr marL="457200" indent="-457200" eaLnBrk="1" hangingPunct="1">
              <a:buFont typeface="Arial" panose="020B0604020202020204" pitchFamily="34" charset="0"/>
              <a:buChar char="•"/>
            </a:pPr>
            <a:r>
              <a:rPr lang="en-US" altLang="en-US" sz="1800" dirty="0">
                <a:ea typeface="ＭＳ Ｐゴシック" pitchFamily="34" charset="-128"/>
              </a:rPr>
              <a:t>Loan Estimate Form</a:t>
            </a:r>
          </a:p>
          <a:p>
            <a:pPr marL="457200" indent="-457200" eaLnBrk="1" hangingPunct="1">
              <a:buFont typeface="Arial" panose="020B0604020202020204" pitchFamily="34" charset="0"/>
              <a:buChar char="•"/>
            </a:pPr>
            <a:r>
              <a:rPr lang="en-US" altLang="en-US" sz="1800" dirty="0">
                <a:ea typeface="ＭＳ Ｐゴシック" pitchFamily="34" charset="-128"/>
              </a:rPr>
              <a:t>Closing Disclosure</a:t>
            </a:r>
          </a:p>
          <a:p>
            <a:pPr marL="457200" indent="-457200" eaLnBrk="1" hangingPunct="1">
              <a:buFont typeface="Arial" panose="020B0604020202020204" pitchFamily="34" charset="0"/>
              <a:buChar char="•"/>
            </a:pPr>
            <a:r>
              <a:rPr lang="en-US" altLang="en-US" sz="1800" dirty="0">
                <a:ea typeface="ＭＳ Ｐゴシック" pitchFamily="34" charset="-128"/>
              </a:rPr>
              <a:t>Restriction on Fees</a:t>
            </a:r>
          </a:p>
          <a:p>
            <a:pPr marL="457200" indent="-457200" eaLnBrk="1" hangingPunct="1">
              <a:buFont typeface="Arial" panose="020B0604020202020204" pitchFamily="34" charset="0"/>
              <a:buChar char="•"/>
            </a:pPr>
            <a:r>
              <a:rPr lang="en-US" altLang="en-US" sz="1800" dirty="0">
                <a:ea typeface="ＭＳ Ｐゴシック" pitchFamily="34" charset="-128"/>
              </a:rPr>
              <a:t>Escrow Closing Notice</a:t>
            </a:r>
          </a:p>
          <a:p>
            <a:pPr marL="457200" indent="-457200" eaLnBrk="1" hangingPunct="1">
              <a:buFont typeface="Arial" panose="020B0604020202020204" pitchFamily="34" charset="0"/>
              <a:buChar char="•"/>
            </a:pPr>
            <a:r>
              <a:rPr lang="en-US" altLang="en-US" sz="1800" dirty="0">
                <a:ea typeface="ＭＳ Ｐゴシック" pitchFamily="34" charset="-128"/>
              </a:rPr>
              <a:t>Partial Payment Disclosure</a:t>
            </a:r>
          </a:p>
          <a:p>
            <a:endParaRPr lang="en-US" sz="500" b="1" u="sng" dirty="0">
              <a:solidFill>
                <a:schemeClr val="tx2"/>
              </a:solidFill>
            </a:endParaRPr>
          </a:p>
        </p:txBody>
      </p:sp>
    </p:spTree>
    <p:extLst>
      <p:ext uri="{BB962C8B-B14F-4D97-AF65-F5344CB8AC3E}">
        <p14:creationId xmlns:p14="http://schemas.microsoft.com/office/powerpoint/2010/main" val="30255704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0023"/>
            <a:ext cx="87630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CFPB - HPML Appraisal Requirements</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1/1</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/2015</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2" name="TextBox 1"/>
          <p:cNvSpPr txBox="1"/>
          <p:nvPr/>
        </p:nvSpPr>
        <p:spPr>
          <a:xfrm>
            <a:off x="228600" y="895350"/>
            <a:ext cx="7848600" cy="3385542"/>
          </a:xfrm>
          <a:prstGeom prst="rect">
            <a:avLst/>
          </a:prstGeom>
          <a:noFill/>
        </p:spPr>
        <p:txBody>
          <a:bodyPr wrap="square" rtlCol="0">
            <a:spAutoFit/>
          </a:bodyPr>
          <a:lstStyle/>
          <a:p>
            <a:r>
              <a:rPr lang="en-US" b="1" dirty="0" smtClean="0"/>
              <a:t>Higher-Priced Mortgage Loan (HPML) Appraisal Exemptions:</a:t>
            </a:r>
          </a:p>
          <a:p>
            <a:endParaRPr lang="en-US" dirty="0" smtClean="0"/>
          </a:p>
          <a:p>
            <a:pPr marL="342900" indent="-342900">
              <a:buFont typeface="Arial" panose="020B0604020202020204" pitchFamily="34" charset="0"/>
              <a:buChar char="•"/>
            </a:pPr>
            <a:r>
              <a:rPr lang="en-US" dirty="0">
                <a:solidFill>
                  <a:srgbClr val="FF0000"/>
                </a:solidFill>
              </a:rPr>
              <a:t>Extensions of credit of </a:t>
            </a:r>
            <a:r>
              <a:rPr lang="en-US" b="1" dirty="0">
                <a:solidFill>
                  <a:srgbClr val="FF0000"/>
                </a:solidFill>
              </a:rPr>
              <a:t>$25,500 </a:t>
            </a:r>
            <a:r>
              <a:rPr lang="en-US" dirty="0">
                <a:solidFill>
                  <a:srgbClr val="FF0000"/>
                </a:solidFill>
              </a:rPr>
              <a:t>or less</a:t>
            </a:r>
          </a:p>
          <a:p>
            <a:pPr marL="342900" indent="-342900">
              <a:buFont typeface="Arial" panose="020B0604020202020204" pitchFamily="34" charset="0"/>
              <a:buChar char="•"/>
            </a:pPr>
            <a:r>
              <a:rPr lang="en-US" dirty="0"/>
              <a:t>Exemption for Certain Refinancings</a:t>
            </a:r>
          </a:p>
          <a:p>
            <a:pPr marL="0" indent="0">
              <a:buNone/>
            </a:pPr>
            <a:r>
              <a:rPr lang="en-US" dirty="0"/>
              <a:t>	- “Streamlined” refinancings</a:t>
            </a:r>
          </a:p>
          <a:p>
            <a:pPr marL="342900" indent="-342900">
              <a:buFont typeface="Arial" panose="020B0604020202020204" pitchFamily="34" charset="0"/>
              <a:buChar char="•"/>
            </a:pPr>
            <a:r>
              <a:rPr lang="en-US" dirty="0"/>
              <a:t>Transactions secured in whole or in part by a manufactured </a:t>
            </a:r>
            <a:r>
              <a:rPr lang="en-US" dirty="0" smtClean="0"/>
              <a:t>home*</a:t>
            </a:r>
            <a:endParaRPr lang="en-US" dirty="0"/>
          </a:p>
          <a:p>
            <a:pPr marL="0" indent="0">
              <a:buNone/>
            </a:pPr>
            <a:r>
              <a:rPr lang="en-US" dirty="0"/>
              <a:t>	- Effective July 18, 2015</a:t>
            </a:r>
          </a:p>
          <a:p>
            <a:pPr marL="0" indent="0">
              <a:buNone/>
            </a:pPr>
            <a:r>
              <a:rPr lang="en-US" dirty="0"/>
              <a:t>*</a:t>
            </a:r>
            <a:r>
              <a:rPr lang="en-US" sz="1400" dirty="0"/>
              <a:t> Transactions secured by an existing (used) manufactured home </a:t>
            </a:r>
            <a:r>
              <a:rPr lang="en-US" sz="1400" u="sng" dirty="0"/>
              <a:t>and</a:t>
            </a:r>
            <a:r>
              <a:rPr lang="en-US" sz="1400" dirty="0"/>
              <a:t> land will </a:t>
            </a:r>
            <a:r>
              <a:rPr lang="en-US" sz="1400" b="1" dirty="0"/>
              <a:t>NOT</a:t>
            </a:r>
            <a:r>
              <a:rPr lang="en-US" sz="1400" dirty="0"/>
              <a:t> be exempt from the rules. *</a:t>
            </a:r>
            <a:endParaRPr lang="en-US" dirty="0"/>
          </a:p>
          <a:p>
            <a:endParaRPr lang="en-US" dirty="0"/>
          </a:p>
        </p:txBody>
      </p:sp>
    </p:spTree>
    <p:extLst>
      <p:ext uri="{BB962C8B-B14F-4D97-AF65-F5344CB8AC3E}">
        <p14:creationId xmlns:p14="http://schemas.microsoft.com/office/powerpoint/2010/main" val="12144679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00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0023"/>
            <a:ext cx="87630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CFPB - HOEPA Coverage</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1/1</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/2015</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2" name="TextBox 1"/>
          <p:cNvSpPr txBox="1"/>
          <p:nvPr/>
        </p:nvSpPr>
        <p:spPr>
          <a:xfrm>
            <a:off x="219222" y="742950"/>
            <a:ext cx="7848600" cy="4093428"/>
          </a:xfrm>
          <a:prstGeom prst="rect">
            <a:avLst/>
          </a:prstGeom>
          <a:noFill/>
        </p:spPr>
        <p:txBody>
          <a:bodyPr wrap="square" rtlCol="0">
            <a:spAutoFit/>
          </a:bodyPr>
          <a:lstStyle/>
          <a:p>
            <a:r>
              <a:rPr lang="en-US" b="1" dirty="0" smtClean="0"/>
              <a:t>High Cost Mortgage – Points and Fees Test</a:t>
            </a:r>
          </a:p>
          <a:p>
            <a:endParaRPr lang="en-US" sz="1500" dirty="0" smtClean="0"/>
          </a:p>
          <a:p>
            <a:r>
              <a:rPr lang="en-US" dirty="0"/>
              <a:t>A transaction is high-cost if its points and fees exceed:</a:t>
            </a:r>
          </a:p>
          <a:p>
            <a:pPr marL="800100" lvl="1" indent="-342900">
              <a:buFont typeface="Arial" panose="020B0604020202020204" pitchFamily="34" charset="0"/>
              <a:buChar char="•"/>
            </a:pPr>
            <a:r>
              <a:rPr lang="en-US" dirty="0"/>
              <a:t>5% of the total loan amount for a loan greater than or equal to </a:t>
            </a:r>
            <a:r>
              <a:rPr lang="en-US" b="1" dirty="0">
                <a:solidFill>
                  <a:srgbClr val="FF0000"/>
                </a:solidFill>
              </a:rPr>
              <a:t>$20,391</a:t>
            </a:r>
          </a:p>
          <a:p>
            <a:pPr marL="800100" lvl="1" indent="-342900">
              <a:buFont typeface="Arial" panose="020B0604020202020204" pitchFamily="34" charset="0"/>
              <a:buChar char="•"/>
            </a:pPr>
            <a:r>
              <a:rPr lang="en-US" dirty="0"/>
              <a:t>8% of the total loan amount or </a:t>
            </a:r>
            <a:r>
              <a:rPr lang="en-US" b="1" dirty="0">
                <a:solidFill>
                  <a:srgbClr val="FF0000"/>
                </a:solidFill>
              </a:rPr>
              <a:t>$1,020 </a:t>
            </a:r>
            <a:r>
              <a:rPr lang="en-US" dirty="0"/>
              <a:t>(whichever is less) for a loan amount less than </a:t>
            </a:r>
            <a:r>
              <a:rPr lang="en-US" b="1" dirty="0">
                <a:solidFill>
                  <a:srgbClr val="FF0000"/>
                </a:solidFill>
              </a:rPr>
              <a:t>$20,391</a:t>
            </a:r>
          </a:p>
          <a:p>
            <a:r>
              <a:rPr lang="en-US" dirty="0"/>
              <a:t>What is included in points and fees calculation?</a:t>
            </a:r>
          </a:p>
          <a:p>
            <a:pPr marL="800100" lvl="1" indent="-342900">
              <a:buFont typeface="Arial" panose="020B0604020202020204" pitchFamily="34" charset="0"/>
              <a:buChar char="•"/>
            </a:pPr>
            <a:r>
              <a:rPr lang="en-US" dirty="0"/>
              <a:t>Closed end – same as for QM/ATR rule.</a:t>
            </a:r>
          </a:p>
          <a:p>
            <a:pPr marL="800100" lvl="1" indent="-342900">
              <a:buFont typeface="Arial" panose="020B0604020202020204" pitchFamily="34" charset="0"/>
              <a:buChar char="•"/>
            </a:pPr>
            <a:r>
              <a:rPr lang="en-US" dirty="0"/>
              <a:t>Open end – same as closed-end, but also include participation fees, fees you may charge for draws (assuming at least 1 draw).</a:t>
            </a:r>
          </a:p>
          <a:p>
            <a:endParaRPr lang="en-US" dirty="0"/>
          </a:p>
        </p:txBody>
      </p:sp>
    </p:spTree>
    <p:extLst>
      <p:ext uri="{BB962C8B-B14F-4D97-AF65-F5344CB8AC3E}">
        <p14:creationId xmlns:p14="http://schemas.microsoft.com/office/powerpoint/2010/main" val="200231925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00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0023"/>
            <a:ext cx="87630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CFPB – Qualified Mortgages (QMs) </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1/1</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/2015</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7" name="TextBox 6"/>
          <p:cNvSpPr txBox="1"/>
          <p:nvPr/>
        </p:nvSpPr>
        <p:spPr>
          <a:xfrm>
            <a:off x="415509" y="819150"/>
            <a:ext cx="8236782" cy="461665"/>
          </a:xfrm>
          <a:prstGeom prst="rect">
            <a:avLst/>
          </a:prstGeom>
          <a:noFill/>
        </p:spPr>
        <p:txBody>
          <a:bodyPr wrap="square" rtlCol="0">
            <a:spAutoFit/>
          </a:bodyPr>
          <a:lstStyle/>
          <a:p>
            <a:r>
              <a:rPr lang="en-US" sz="2400" b="1" dirty="0" smtClean="0">
                <a:solidFill>
                  <a:schemeClr val="tx2"/>
                </a:solidFill>
                <a:latin typeface="Calibri" panose="020F0502020204030204" pitchFamily="34" charset="0"/>
              </a:rPr>
              <a:t>For a loan to be a QM, the points and fees cannot exceed:</a:t>
            </a:r>
            <a:endParaRPr lang="en-US" sz="2400" b="1" dirty="0">
              <a:solidFill>
                <a:schemeClr val="tx2"/>
              </a:solidFill>
              <a:latin typeface="Calibri" panose="020F050202020403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404397954"/>
              </p:ext>
            </p:extLst>
          </p:nvPr>
        </p:nvGraphicFramePr>
        <p:xfrm>
          <a:off x="762000" y="1297598"/>
          <a:ext cx="7010400" cy="2971800"/>
        </p:xfrm>
        <a:graphic>
          <a:graphicData uri="http://schemas.openxmlformats.org/drawingml/2006/table">
            <a:tbl>
              <a:tblPr firstRow="1" bandRow="1">
                <a:tableStyleId>{5C22544A-7EE6-4342-B048-85BDC9FD1C3A}</a:tableStyleId>
              </a:tblPr>
              <a:tblGrid>
                <a:gridCol w="3505200"/>
                <a:gridCol w="3505200"/>
              </a:tblGrid>
              <a:tr h="495300">
                <a:tc>
                  <a:txBody>
                    <a:bodyPr/>
                    <a:lstStyle/>
                    <a:p>
                      <a:r>
                        <a:rPr lang="en-US" dirty="0" smtClean="0">
                          <a:solidFill>
                            <a:sysClr val="windowText" lastClr="000000"/>
                          </a:solidFill>
                        </a:rPr>
                        <a:t>Loan Amount</a:t>
                      </a:r>
                      <a:endParaRPr lang="en-US" dirty="0">
                        <a:solidFill>
                          <a:sysClr val="windowText" lastClr="000000"/>
                        </a:solidFill>
                      </a:endParaRPr>
                    </a:p>
                  </a:txBody>
                  <a:tcPr/>
                </a:tc>
                <a:tc>
                  <a:txBody>
                    <a:bodyPr/>
                    <a:lstStyle/>
                    <a:p>
                      <a:r>
                        <a:rPr lang="en-US" dirty="0" smtClean="0">
                          <a:solidFill>
                            <a:sysClr val="windowText" lastClr="000000"/>
                          </a:solidFill>
                        </a:rPr>
                        <a:t>Points</a:t>
                      </a:r>
                      <a:r>
                        <a:rPr lang="en-US" baseline="0" dirty="0" smtClean="0">
                          <a:solidFill>
                            <a:sysClr val="windowText" lastClr="000000"/>
                          </a:solidFill>
                        </a:rPr>
                        <a:t> and Fees Limit</a:t>
                      </a:r>
                      <a:endParaRPr lang="en-US" dirty="0">
                        <a:solidFill>
                          <a:sysClr val="windowText" lastClr="000000"/>
                        </a:solidFill>
                      </a:endParaRPr>
                    </a:p>
                  </a:txBody>
                  <a:tcPr/>
                </a:tc>
              </a:tr>
              <a:tr h="495300">
                <a:tc>
                  <a:txBody>
                    <a:bodyPr/>
                    <a:lstStyle/>
                    <a:p>
                      <a:r>
                        <a:rPr lang="en-US" dirty="0" smtClean="0">
                          <a:solidFill>
                            <a:srgbClr val="FF0000"/>
                          </a:solidFill>
                        </a:rPr>
                        <a:t>$101,953</a:t>
                      </a:r>
                      <a:r>
                        <a:rPr lang="en-US" baseline="0" dirty="0" smtClean="0">
                          <a:solidFill>
                            <a:srgbClr val="FF0000"/>
                          </a:solidFill>
                        </a:rPr>
                        <a:t> </a:t>
                      </a:r>
                      <a:r>
                        <a:rPr lang="en-US" baseline="0" dirty="0" smtClean="0"/>
                        <a:t>or more</a:t>
                      </a:r>
                      <a:endParaRPr lang="en-US" dirty="0"/>
                    </a:p>
                  </a:txBody>
                  <a:tcPr/>
                </a:tc>
                <a:tc>
                  <a:txBody>
                    <a:bodyPr/>
                    <a:lstStyle/>
                    <a:p>
                      <a:r>
                        <a:rPr lang="en-US" dirty="0" smtClean="0"/>
                        <a:t>3%</a:t>
                      </a:r>
                      <a:endParaRPr lang="en-US" dirty="0"/>
                    </a:p>
                  </a:txBody>
                  <a:tcPr/>
                </a:tc>
              </a:tr>
              <a:tr h="495300">
                <a:tc>
                  <a:txBody>
                    <a:bodyPr/>
                    <a:lstStyle/>
                    <a:p>
                      <a:r>
                        <a:rPr lang="en-US" dirty="0" smtClean="0">
                          <a:solidFill>
                            <a:srgbClr val="FF0000"/>
                          </a:solidFill>
                        </a:rPr>
                        <a:t>$61,172 </a:t>
                      </a:r>
                      <a:r>
                        <a:rPr lang="en-US" dirty="0" smtClean="0"/>
                        <a:t>- $101,952.99</a:t>
                      </a:r>
                      <a:endParaRPr lang="en-US" dirty="0"/>
                    </a:p>
                  </a:txBody>
                  <a:tcPr/>
                </a:tc>
                <a:tc>
                  <a:txBody>
                    <a:bodyPr/>
                    <a:lstStyle/>
                    <a:p>
                      <a:r>
                        <a:rPr lang="en-US" dirty="0" smtClean="0">
                          <a:solidFill>
                            <a:srgbClr val="FF0000"/>
                          </a:solidFill>
                        </a:rPr>
                        <a:t>$3,059</a:t>
                      </a:r>
                      <a:endParaRPr lang="en-US" dirty="0">
                        <a:solidFill>
                          <a:srgbClr val="FF0000"/>
                        </a:solidFill>
                      </a:endParaRPr>
                    </a:p>
                  </a:txBody>
                  <a:tcPr/>
                </a:tc>
              </a:tr>
              <a:tr h="495300">
                <a:tc>
                  <a:txBody>
                    <a:bodyPr/>
                    <a:lstStyle/>
                    <a:p>
                      <a:r>
                        <a:rPr lang="en-US" dirty="0" smtClean="0">
                          <a:solidFill>
                            <a:srgbClr val="FF0000"/>
                          </a:solidFill>
                        </a:rPr>
                        <a:t>$20,391</a:t>
                      </a:r>
                      <a:r>
                        <a:rPr lang="en-US" dirty="0" smtClean="0"/>
                        <a:t> - $61,171.99</a:t>
                      </a:r>
                      <a:endParaRPr lang="en-US" dirty="0"/>
                    </a:p>
                  </a:txBody>
                  <a:tcPr/>
                </a:tc>
                <a:tc>
                  <a:txBody>
                    <a:bodyPr/>
                    <a:lstStyle/>
                    <a:p>
                      <a:r>
                        <a:rPr lang="en-US" dirty="0" smtClean="0"/>
                        <a:t>5%</a:t>
                      </a:r>
                      <a:endParaRPr lang="en-US" dirty="0"/>
                    </a:p>
                  </a:txBody>
                  <a:tcPr/>
                </a:tc>
              </a:tr>
              <a:tr h="495300">
                <a:tc>
                  <a:txBody>
                    <a:bodyPr/>
                    <a:lstStyle/>
                    <a:p>
                      <a:r>
                        <a:rPr lang="en-US" dirty="0" smtClean="0">
                          <a:solidFill>
                            <a:srgbClr val="FF0000"/>
                          </a:solidFill>
                        </a:rPr>
                        <a:t>$12,744</a:t>
                      </a:r>
                      <a:r>
                        <a:rPr lang="en-US" baseline="0" dirty="0" smtClean="0"/>
                        <a:t> - $20,390.99</a:t>
                      </a:r>
                      <a:endParaRPr lang="en-US" dirty="0"/>
                    </a:p>
                  </a:txBody>
                  <a:tcPr/>
                </a:tc>
                <a:tc>
                  <a:txBody>
                    <a:bodyPr/>
                    <a:lstStyle/>
                    <a:p>
                      <a:r>
                        <a:rPr lang="en-US" dirty="0" smtClean="0">
                          <a:solidFill>
                            <a:srgbClr val="FF0000"/>
                          </a:solidFill>
                        </a:rPr>
                        <a:t>$1,020</a:t>
                      </a:r>
                      <a:endParaRPr lang="en-US" dirty="0">
                        <a:solidFill>
                          <a:srgbClr val="FF0000"/>
                        </a:solidFill>
                      </a:endParaRPr>
                    </a:p>
                  </a:txBody>
                  <a:tcPr/>
                </a:tc>
              </a:tr>
              <a:tr h="495300">
                <a:tc>
                  <a:txBody>
                    <a:bodyPr/>
                    <a:lstStyle/>
                    <a:p>
                      <a:r>
                        <a:rPr lang="en-US" dirty="0" smtClean="0"/>
                        <a:t>$12,743.99 or less</a:t>
                      </a:r>
                      <a:endParaRPr lang="en-US" dirty="0"/>
                    </a:p>
                  </a:txBody>
                  <a:tcPr/>
                </a:tc>
                <a:tc>
                  <a:txBody>
                    <a:bodyPr/>
                    <a:lstStyle/>
                    <a:p>
                      <a:r>
                        <a:rPr lang="en-US" dirty="0" smtClean="0"/>
                        <a:t>8%</a:t>
                      </a:r>
                      <a:endParaRPr lang="en-US" dirty="0"/>
                    </a:p>
                  </a:txBody>
                  <a:tcPr/>
                </a:tc>
              </a:tr>
            </a:tbl>
          </a:graphicData>
        </a:graphic>
      </p:graphicFrame>
    </p:spTree>
    <p:extLst>
      <p:ext uri="{BB962C8B-B14F-4D97-AF65-F5344CB8AC3E}">
        <p14:creationId xmlns:p14="http://schemas.microsoft.com/office/powerpoint/2010/main" val="312328001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31" presetClass="entr" presetSubtype="0" fill="hold" grpId="0" nodeType="afterEffect">
                                  <p:stCondLst>
                                    <p:cond delay="200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90"/>
                                          </p:val>
                                        </p:tav>
                                        <p:tav tm="100000">
                                          <p:val>
                                            <p:fltVal val="0"/>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0023"/>
            <a:ext cx="87630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CFPB – HPML Escrow Rules</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1/1</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/2015</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2" name="TextBox 1"/>
          <p:cNvSpPr txBox="1"/>
          <p:nvPr/>
        </p:nvSpPr>
        <p:spPr>
          <a:xfrm>
            <a:off x="219222" y="742950"/>
            <a:ext cx="7848600" cy="4108817"/>
          </a:xfrm>
          <a:prstGeom prst="rect">
            <a:avLst/>
          </a:prstGeom>
          <a:noFill/>
        </p:spPr>
        <p:txBody>
          <a:bodyPr wrap="square" rtlCol="0">
            <a:spAutoFit/>
          </a:bodyPr>
          <a:lstStyle/>
          <a:p>
            <a:r>
              <a:rPr lang="en-US" b="1" dirty="0" smtClean="0"/>
              <a:t>HPML Escrow Rules</a:t>
            </a:r>
          </a:p>
          <a:p>
            <a:endParaRPr lang="en-US" sz="1500" dirty="0" smtClean="0"/>
          </a:p>
          <a:p>
            <a:pPr marL="0" indent="0">
              <a:buNone/>
            </a:pPr>
            <a:r>
              <a:rPr lang="en-US" dirty="0"/>
              <a:t>Credit unions must establish and maintain escrow accounts for </a:t>
            </a:r>
            <a:r>
              <a:rPr lang="en-US" b="1" u="sng" dirty="0"/>
              <a:t>first-lien</a:t>
            </a:r>
            <a:r>
              <a:rPr lang="en-US" dirty="0"/>
              <a:t> higher-priced mortgage loans for at least </a:t>
            </a:r>
            <a:r>
              <a:rPr lang="en-US" b="1" dirty="0"/>
              <a:t>5 years</a:t>
            </a:r>
            <a:r>
              <a:rPr lang="en-US" dirty="0"/>
              <a:t>.</a:t>
            </a:r>
          </a:p>
          <a:p>
            <a:endParaRPr lang="en-US" sz="1500" u="sng" dirty="0" smtClean="0"/>
          </a:p>
          <a:p>
            <a:r>
              <a:rPr lang="en-US" u="sng" dirty="0" smtClean="0"/>
              <a:t>Small </a:t>
            </a:r>
            <a:r>
              <a:rPr lang="en-US" u="sng" dirty="0"/>
              <a:t>Creditor Exemption:</a:t>
            </a:r>
          </a:p>
          <a:p>
            <a:pPr marL="742950" lvl="1" indent="-285750">
              <a:buFont typeface="Arial" panose="020B0604020202020204" pitchFamily="34" charset="0"/>
              <a:buChar char="•"/>
            </a:pPr>
            <a:r>
              <a:rPr lang="en-US" sz="1800" dirty="0"/>
              <a:t>More than half of loans made to members in rural or underserved counties.</a:t>
            </a:r>
          </a:p>
          <a:p>
            <a:pPr marL="742950" lvl="1" indent="-285750">
              <a:buFont typeface="Arial" panose="020B0604020202020204" pitchFamily="34" charset="0"/>
              <a:buChar char="•"/>
            </a:pPr>
            <a:r>
              <a:rPr lang="en-US" sz="1800" dirty="0"/>
              <a:t>Your credit union, together with affiliates do not originate more than 500 first lien covered transactions in the preceding calendar year.</a:t>
            </a:r>
          </a:p>
          <a:p>
            <a:pPr marL="742950" lvl="1" indent="-285750">
              <a:buFont typeface="Arial" panose="020B0604020202020204" pitchFamily="34" charset="0"/>
              <a:buChar char="•"/>
            </a:pPr>
            <a:r>
              <a:rPr lang="en-US" sz="1800" dirty="0"/>
              <a:t>Less than </a:t>
            </a:r>
            <a:r>
              <a:rPr lang="en-US" sz="1800" b="1" dirty="0">
                <a:solidFill>
                  <a:srgbClr val="FF0000"/>
                </a:solidFill>
              </a:rPr>
              <a:t>$2.060bn </a:t>
            </a:r>
            <a:r>
              <a:rPr lang="en-US" sz="1800" i="1" dirty="0"/>
              <a:t>(from $2.028bn) </a:t>
            </a:r>
            <a:r>
              <a:rPr lang="en-US" sz="1800" dirty="0"/>
              <a:t>in assets.</a:t>
            </a:r>
          </a:p>
          <a:p>
            <a:pPr marL="742950" lvl="1" indent="-285750">
              <a:buFont typeface="Arial" panose="020B0604020202020204" pitchFamily="34" charset="0"/>
              <a:buChar char="•"/>
            </a:pPr>
            <a:r>
              <a:rPr lang="en-US" sz="1800" dirty="0"/>
              <a:t>The credit union and affiliates cannot maintain escrows on any loans serviced.</a:t>
            </a:r>
          </a:p>
          <a:p>
            <a:endParaRPr lang="en-US" dirty="0"/>
          </a:p>
        </p:txBody>
      </p:sp>
    </p:spTree>
    <p:extLst>
      <p:ext uri="{BB962C8B-B14F-4D97-AF65-F5344CB8AC3E}">
        <p14:creationId xmlns:p14="http://schemas.microsoft.com/office/powerpoint/2010/main" val="26655651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00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0023"/>
            <a:ext cx="87630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CFPB – HMDA Thresholds</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1/1</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/2015</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2" name="TextBox 1"/>
          <p:cNvSpPr txBox="1"/>
          <p:nvPr/>
        </p:nvSpPr>
        <p:spPr>
          <a:xfrm>
            <a:off x="219222" y="742950"/>
            <a:ext cx="7848600" cy="2554545"/>
          </a:xfrm>
          <a:prstGeom prst="rect">
            <a:avLst/>
          </a:prstGeom>
          <a:noFill/>
        </p:spPr>
        <p:txBody>
          <a:bodyPr wrap="square" rtlCol="0">
            <a:spAutoFit/>
          </a:bodyPr>
          <a:lstStyle/>
          <a:p>
            <a:pPr marL="0" indent="0">
              <a:buNone/>
            </a:pPr>
            <a:r>
              <a:rPr lang="en-US" b="1" dirty="0" smtClean="0"/>
              <a:t>Home Mortgage Disclosure Act (HMDA)</a:t>
            </a:r>
          </a:p>
          <a:p>
            <a:pPr marL="0" indent="0">
              <a:buNone/>
            </a:pPr>
            <a:endParaRPr lang="en-US" dirty="0" smtClean="0"/>
          </a:p>
          <a:p>
            <a:pPr marL="0" indent="0">
              <a:buNone/>
            </a:pPr>
            <a:r>
              <a:rPr lang="en-US" dirty="0" smtClean="0"/>
              <a:t>Asset-size </a:t>
            </a:r>
            <a:r>
              <a:rPr lang="en-US" dirty="0"/>
              <a:t>exemption threshold was increased to </a:t>
            </a:r>
            <a:r>
              <a:rPr lang="en-US" b="1" dirty="0">
                <a:solidFill>
                  <a:srgbClr val="FF0000"/>
                </a:solidFill>
              </a:rPr>
              <a:t>$44 million </a:t>
            </a:r>
            <a:r>
              <a:rPr lang="en-US" dirty="0"/>
              <a:t>from $43 million.</a:t>
            </a:r>
          </a:p>
          <a:p>
            <a:pPr marL="0" indent="0">
              <a:buNone/>
            </a:pPr>
            <a:endParaRPr lang="en-US" dirty="0"/>
          </a:p>
          <a:p>
            <a:pPr marL="0" indent="0">
              <a:buNone/>
            </a:pPr>
            <a:r>
              <a:rPr lang="en-US" dirty="0"/>
              <a:t>Credit unions with assets of $44 million or less as of December 31, 2014 are exempt from collecting data in 2015.</a:t>
            </a:r>
          </a:p>
          <a:p>
            <a:endParaRPr lang="en-US" dirty="0"/>
          </a:p>
        </p:txBody>
      </p:sp>
    </p:spTree>
    <p:extLst>
      <p:ext uri="{BB962C8B-B14F-4D97-AF65-F5344CB8AC3E}">
        <p14:creationId xmlns:p14="http://schemas.microsoft.com/office/powerpoint/2010/main" val="2709296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200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 y="200023"/>
            <a:ext cx="88392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CFPB – Ability to Repay QM Cure Provision</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11/03</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/2014</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7" name="TextBox 6"/>
          <p:cNvSpPr txBox="1"/>
          <p:nvPr/>
        </p:nvSpPr>
        <p:spPr>
          <a:xfrm>
            <a:off x="304800" y="614853"/>
            <a:ext cx="8382000" cy="3847207"/>
          </a:xfrm>
          <a:prstGeom prst="rect">
            <a:avLst/>
          </a:prstGeom>
          <a:noFill/>
        </p:spPr>
        <p:txBody>
          <a:bodyPr wrap="square" rtlCol="0">
            <a:spAutoFit/>
          </a:bodyPr>
          <a:lstStyle/>
          <a:p>
            <a:r>
              <a:rPr lang="en-US" b="1" dirty="0" smtClean="0">
                <a:solidFill>
                  <a:schemeClr val="tx2"/>
                </a:solidFill>
                <a:latin typeface="Calibri" panose="020F0502020204030204" pitchFamily="34" charset="0"/>
              </a:rPr>
              <a:t>CUs have a post-consummation cure mechanism for loans that exceed the points and fees threshold for a Qualified Mortgage (QM).</a:t>
            </a:r>
          </a:p>
          <a:p>
            <a:pPr marL="1085850" indent="-342900">
              <a:buFont typeface="Arial" panose="020B0604020202020204" pitchFamily="34" charset="0"/>
              <a:buChar char="•"/>
            </a:pPr>
            <a:r>
              <a:rPr lang="en-US" sz="1700" b="1" dirty="0" smtClean="0">
                <a:solidFill>
                  <a:schemeClr val="tx2"/>
                </a:solidFill>
                <a:latin typeface="Calibri" panose="020F0502020204030204" pitchFamily="34" charset="0"/>
              </a:rPr>
              <a:t>The loan has to meet all other QM criteria;</a:t>
            </a:r>
          </a:p>
          <a:p>
            <a:pPr marL="1085850" indent="-342900">
              <a:buFont typeface="Arial" panose="020B0604020202020204" pitchFamily="34" charset="0"/>
              <a:buChar char="•"/>
            </a:pPr>
            <a:r>
              <a:rPr lang="en-US" sz="1700" b="1" dirty="0" smtClean="0">
                <a:solidFill>
                  <a:schemeClr val="tx2"/>
                </a:solidFill>
                <a:latin typeface="Calibri" panose="020F0502020204030204" pitchFamily="34" charset="0"/>
              </a:rPr>
              <a:t>The loan refund has to be made to the member 210 days after consummation and prior to the occurrence of any action by the borrower or prior to the borrower becoming 60 days past due;</a:t>
            </a:r>
          </a:p>
          <a:p>
            <a:pPr marL="1085850" indent="-342900">
              <a:buFont typeface="Arial" panose="020B0604020202020204" pitchFamily="34" charset="0"/>
              <a:buChar char="•"/>
            </a:pPr>
            <a:r>
              <a:rPr lang="en-US" sz="1700" b="1" dirty="0" smtClean="0">
                <a:solidFill>
                  <a:schemeClr val="tx2"/>
                </a:solidFill>
                <a:latin typeface="Calibri" panose="020F0502020204030204" pitchFamily="34" charset="0"/>
              </a:rPr>
              <a:t>The CU has policies and procedures to address a review of loans to determine if points and fees exceed limits and are refunded in accordance with regulation;</a:t>
            </a:r>
          </a:p>
          <a:p>
            <a:pPr marL="1085850" indent="-342900">
              <a:buFont typeface="Arial" panose="020B0604020202020204" pitchFamily="34" charset="0"/>
              <a:buChar char="•"/>
            </a:pPr>
            <a:r>
              <a:rPr lang="en-US" sz="1700" b="1" dirty="0" smtClean="0">
                <a:solidFill>
                  <a:schemeClr val="tx2"/>
                </a:solidFill>
                <a:latin typeface="Calibri" panose="020F0502020204030204" pitchFamily="34" charset="0"/>
              </a:rPr>
              <a:t>CU issues a refund in a manner agreeable for the member and in an amount not less than the sum of:</a:t>
            </a:r>
          </a:p>
          <a:p>
            <a:pPr marL="1543050" lvl="1" indent="-342900">
              <a:buFont typeface="Arial" panose="020B0604020202020204" pitchFamily="34" charset="0"/>
              <a:buChar char="•"/>
            </a:pPr>
            <a:r>
              <a:rPr lang="en-US" sz="1700" b="1" dirty="0" smtClean="0">
                <a:solidFill>
                  <a:schemeClr val="tx2"/>
                </a:solidFill>
                <a:latin typeface="Calibri" panose="020F0502020204030204" pitchFamily="34" charset="0"/>
              </a:rPr>
              <a:t>The dollar amount by which the transaction’s total points and fees exceeds the applicable QM limit; and</a:t>
            </a:r>
          </a:p>
          <a:p>
            <a:pPr marL="1543050" lvl="1" indent="-342900">
              <a:buFont typeface="Arial" panose="020B0604020202020204" pitchFamily="34" charset="0"/>
              <a:buChar char="•"/>
            </a:pPr>
            <a:r>
              <a:rPr lang="en-US" sz="1700" b="1" dirty="0" smtClean="0">
                <a:solidFill>
                  <a:schemeClr val="tx2"/>
                </a:solidFill>
                <a:latin typeface="Calibri" panose="020F0502020204030204" pitchFamily="34" charset="0"/>
              </a:rPr>
              <a:t>Interest on the dollar amount, calculated using the contract interest rate applicable during the period from consummation until payment is made.</a:t>
            </a:r>
            <a:endParaRPr lang="en-US" sz="17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5600003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31" presetClass="entr" presetSubtype="0" fill="hold" grpId="0" nodeType="afterEffect">
                                  <p:stCondLst>
                                    <p:cond delay="200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90"/>
                                          </p:val>
                                        </p:tav>
                                        <p:tav tm="100000">
                                          <p:val>
                                            <p:fltVal val="0"/>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200023"/>
            <a:ext cx="8763000" cy="600164"/>
          </a:xfrm>
          <a:prstGeom prst="rect">
            <a:avLst/>
          </a:prstGeom>
          <a:noFill/>
        </p:spPr>
        <p:txBody>
          <a:bodyPr wrap="square" lIns="91440" tIns="45720" rIns="91440" bIns="45720">
            <a:spAutoFit/>
          </a:bodyPr>
          <a:lstStyle/>
          <a:p>
            <a:r>
              <a:rPr lang="en-US" sz="3300" b="1" dirty="0" smtClean="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rPr>
              <a:t>NCUA – Appraisals for HPMLs</a:t>
            </a:r>
            <a:endParaRPr lang="en-US" sz="3300" b="1" cap="none" spc="0" dirty="0">
              <a:ln w="10160">
                <a:solidFill>
                  <a:schemeClr val="tx2"/>
                </a:solidFill>
                <a:prstDash val="solid"/>
              </a:ln>
              <a:solidFill>
                <a:srgbClr val="7030A0"/>
              </a:solidFill>
              <a:effectLst>
                <a:outerShdw blurRad="38100" dist="32000" dir="5400000" algn="tl">
                  <a:srgbClr val="000000">
                    <a:alpha val="30000"/>
                  </a:srgbClr>
                </a:outerShdw>
              </a:effectLst>
              <a:latin typeface="Univers 45 Light" pitchFamily="34" charset="0"/>
              <a:cs typeface="Times New Roman"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276725"/>
            <a:ext cx="2438400" cy="706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2438400" y="4400550"/>
            <a:ext cx="4191000" cy="646331"/>
          </a:xfrm>
          <a:prstGeom prst="rect">
            <a:avLst/>
          </a:prstGeom>
          <a:noFill/>
        </p:spPr>
        <p:txBody>
          <a:bodyPr wrap="square" lIns="91440" tIns="45720" rIns="91440" bIns="45720">
            <a:spAutoFit/>
          </a:bodyPr>
          <a:lstStyle/>
          <a:p>
            <a:pPr algn="ctr"/>
            <a:r>
              <a:rPr lang="en-US" sz="3600" b="1" i="1"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1/20</a:t>
            </a:r>
            <a:r>
              <a:rPr lang="en-US" sz="3600" b="1" i="1" cap="none" spc="0" dirty="0" smtClean="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rPr>
              <a:t>/2015</a:t>
            </a:r>
            <a:endParaRPr lang="en-US" sz="3600" b="1" i="1" cap="none" spc="0" dirty="0">
              <a:ln w="12700">
                <a:noFill/>
                <a:prstDash val="solid"/>
              </a:ln>
              <a:solidFill>
                <a:srgbClr val="FF0000"/>
              </a:solidFill>
              <a:effectLst>
                <a:outerShdw blurRad="41275" dist="20320" dir="1800000" algn="tl" rotWithShape="0">
                  <a:srgbClr val="000000">
                    <a:alpha val="40000"/>
                  </a:srgbClr>
                </a:outerShdw>
              </a:effectLst>
              <a:latin typeface="Franklin Gothic Heavy" pitchFamily="34" charset="0"/>
            </a:endParaRPr>
          </a:p>
        </p:txBody>
      </p:sp>
      <p:sp>
        <p:nvSpPr>
          <p:cNvPr id="7" name="TextBox 6"/>
          <p:cNvSpPr txBox="1"/>
          <p:nvPr/>
        </p:nvSpPr>
        <p:spPr>
          <a:xfrm>
            <a:off x="304800" y="924012"/>
            <a:ext cx="8312982" cy="3416320"/>
          </a:xfrm>
          <a:prstGeom prst="rect">
            <a:avLst/>
          </a:prstGeom>
          <a:noFill/>
        </p:spPr>
        <p:txBody>
          <a:bodyPr wrap="square" rtlCol="0">
            <a:spAutoFit/>
          </a:bodyPr>
          <a:lstStyle/>
          <a:p>
            <a:pPr marL="1085850" indent="-342900">
              <a:buFont typeface="Arial" panose="020B0604020202020204" pitchFamily="34" charset="0"/>
              <a:buChar char="•"/>
            </a:pPr>
            <a:r>
              <a:rPr lang="en-US" sz="2400" b="1" dirty="0">
                <a:solidFill>
                  <a:schemeClr val="tx2"/>
                </a:solidFill>
                <a:latin typeface="Calibri" panose="020F0502020204030204" pitchFamily="34" charset="0"/>
              </a:rPr>
              <a:t>NCUA rules Part 701 and 722 were revised to eliminate duplicative requirements that FCUs make available a copy of an appraisal used in connection with a loan secured by </a:t>
            </a:r>
            <a:r>
              <a:rPr lang="en-US" sz="2400" b="1" u="sng" dirty="0">
                <a:solidFill>
                  <a:schemeClr val="tx2"/>
                </a:solidFill>
                <a:latin typeface="Calibri" panose="020F0502020204030204" pitchFamily="34" charset="0"/>
              </a:rPr>
              <a:t>first lien </a:t>
            </a:r>
            <a:r>
              <a:rPr lang="en-US" sz="2400" b="1" dirty="0">
                <a:solidFill>
                  <a:schemeClr val="tx2"/>
                </a:solidFill>
                <a:latin typeface="Calibri" panose="020F0502020204030204" pitchFamily="34" charset="0"/>
              </a:rPr>
              <a:t>on dwelling.</a:t>
            </a:r>
          </a:p>
          <a:p>
            <a:pPr marL="1085850" indent="-342900">
              <a:buFont typeface="Arial" panose="020B0604020202020204" pitchFamily="34" charset="0"/>
              <a:buChar char="•"/>
            </a:pPr>
            <a:r>
              <a:rPr lang="en-US" sz="2400" b="1" dirty="0">
                <a:solidFill>
                  <a:schemeClr val="tx2"/>
                </a:solidFill>
                <a:latin typeface="Calibri" panose="020F0502020204030204" pitchFamily="34" charset="0"/>
              </a:rPr>
              <a:t>NCUA rules </a:t>
            </a:r>
            <a:r>
              <a:rPr lang="en-US" sz="2400" b="1" dirty="0" smtClean="0">
                <a:solidFill>
                  <a:schemeClr val="tx2"/>
                </a:solidFill>
                <a:latin typeface="Calibri" panose="020F0502020204030204" pitchFamily="34" charset="0"/>
              </a:rPr>
              <a:t>still require </a:t>
            </a:r>
            <a:r>
              <a:rPr lang="en-US" sz="2400" b="1" dirty="0">
                <a:solidFill>
                  <a:schemeClr val="tx2"/>
                </a:solidFill>
                <a:latin typeface="Calibri" panose="020F0502020204030204" pitchFamily="34" charset="0"/>
              </a:rPr>
              <a:t>that FCUs originating loans secured by a </a:t>
            </a:r>
            <a:r>
              <a:rPr lang="en-US" sz="2400" b="1" u="sng" dirty="0">
                <a:solidFill>
                  <a:schemeClr val="tx2"/>
                </a:solidFill>
                <a:latin typeface="Calibri" panose="020F0502020204030204" pitchFamily="34" charset="0"/>
              </a:rPr>
              <a:t>subordinate</a:t>
            </a:r>
            <a:r>
              <a:rPr lang="en-US" sz="2400" b="1" dirty="0">
                <a:solidFill>
                  <a:schemeClr val="tx2"/>
                </a:solidFill>
                <a:latin typeface="Calibri" panose="020F0502020204030204" pitchFamily="34" charset="0"/>
              </a:rPr>
              <a:t> lien on a dwelling, make copies of appraisals available to any requesting member or applicant in connection with their loan application.</a:t>
            </a:r>
          </a:p>
        </p:txBody>
      </p:sp>
    </p:spTree>
    <p:extLst>
      <p:ext uri="{BB962C8B-B14F-4D97-AF65-F5344CB8AC3E}">
        <p14:creationId xmlns:p14="http://schemas.microsoft.com/office/powerpoint/2010/main" val="21992104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31" presetClass="entr" presetSubtype="0" fill="hold" grpId="0" nodeType="afterEffect">
                                  <p:stCondLst>
                                    <p:cond delay="200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style.rotation</p:attrName>
                                        </p:attrNameLst>
                                      </p:cBhvr>
                                      <p:tavLst>
                                        <p:tav tm="0">
                                          <p:val>
                                            <p:fltVal val="90"/>
                                          </p:val>
                                        </p:tav>
                                        <p:tav tm="100000">
                                          <p:val>
                                            <p:fltVal val="0"/>
                                          </p:val>
                                        </p:tav>
                                      </p:tavLst>
                                    </p:anim>
                                    <p:animEffect transition="in" filter="fade">
                                      <p:cBhvr>
                                        <p:cTn id="1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theme/theme1.xml><?xml version="1.0" encoding="utf-8"?>
<a:theme xmlns:a="http://schemas.openxmlformats.org/drawingml/2006/main" name="Title &amp; Bullets">
  <a:themeElements>
    <a:clrScheme name="">
      <a:dk1>
        <a:srgbClr val="414141"/>
      </a:dk1>
      <a:lt1>
        <a:srgbClr val="FFFFFF"/>
      </a:lt1>
      <a:dk2>
        <a:srgbClr val="000000"/>
      </a:dk2>
      <a:lt2>
        <a:srgbClr val="000000"/>
      </a:lt2>
      <a:accent1>
        <a:srgbClr val="6C7472"/>
      </a:accent1>
      <a:accent2>
        <a:srgbClr val="333399"/>
      </a:accent2>
      <a:accent3>
        <a:srgbClr val="FFFFFF"/>
      </a:accent3>
      <a:accent4>
        <a:srgbClr val="363636"/>
      </a:accent4>
      <a:accent5>
        <a:srgbClr val="BABCBC"/>
      </a:accent5>
      <a:accent6>
        <a:srgbClr val="2D2D8A"/>
      </a:accent6>
      <a:hlink>
        <a:srgbClr val="009999"/>
      </a:hlink>
      <a:folHlink>
        <a:srgbClr val="99CC00"/>
      </a:folHlink>
    </a:clrScheme>
    <a:fontScheme name="Title &amp; Bullets">
      <a:majorFont>
        <a:latin typeface="Gill Sans Light"/>
        <a:ea typeface="ヒラギノ角ゴ ProN W3"/>
        <a:cs typeface=""/>
      </a:majorFont>
      <a:minorFont>
        <a:latin typeface="Gill Sans Light"/>
        <a:ea typeface="ヒラギノ角ゴ ProN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C7472"/>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414141"/>
            </a:solidFill>
            <a:effectLst/>
            <a:latin typeface="Gill Sans Light" charset="0"/>
            <a:ea typeface="ヒラギノ角ゴ ProN W3" charset="-128"/>
            <a:sym typeface="Gill Sans Light" charset="0"/>
          </a:defRPr>
        </a:defPPr>
      </a:lstStyle>
    </a:spDef>
    <a:lnDef>
      <a:spPr bwMode="auto">
        <a:xfrm>
          <a:off x="0" y="0"/>
          <a:ext cx="1" cy="1"/>
        </a:xfrm>
        <a:custGeom>
          <a:avLst/>
          <a:gdLst/>
          <a:ahLst/>
          <a:cxnLst/>
          <a:rect l="0" t="0" r="0" b="0"/>
          <a:pathLst/>
        </a:custGeom>
        <a:solidFill>
          <a:srgbClr val="6C7472"/>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0" i="0" u="none" strike="noStrike" cap="none" normalizeH="0" baseline="0" smtClean="0">
            <a:ln>
              <a:noFill/>
            </a:ln>
            <a:solidFill>
              <a:srgbClr val="414141"/>
            </a:solidFill>
            <a:effectLst/>
            <a:latin typeface="Gill Sans Light" charset="0"/>
            <a:ea typeface="ヒラギノ角ゴ ProN W3" charset="-128"/>
            <a:sym typeface="Gill Sans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6669</TotalTime>
  <Pages>0</Pages>
  <Words>1268</Words>
  <Characters>0</Characters>
  <Application>Microsoft Office PowerPoint</Application>
  <PresentationFormat>On-screen Show (16:9)</PresentationFormat>
  <Lines>0</Lines>
  <Paragraphs>136</Paragraphs>
  <Slides>16</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16</vt:i4>
      </vt:variant>
    </vt:vector>
  </HeadingPairs>
  <TitlesOfParts>
    <vt:vector size="26" baseType="lpstr">
      <vt:lpstr>ＭＳ Ｐゴシック</vt:lpstr>
      <vt:lpstr>Arial</vt:lpstr>
      <vt:lpstr>Calibri</vt:lpstr>
      <vt:lpstr>Franklin Gothic Heavy</vt:lpstr>
      <vt:lpstr>Gill Sans Light</vt:lpstr>
      <vt:lpstr>Times New Roman</vt:lpstr>
      <vt:lpstr>Univers 45 Light</vt:lpstr>
      <vt:lpstr>Univers 55</vt:lpstr>
      <vt:lpstr>ヒラギノ角ゴ ProN W3</vt:lpstr>
      <vt:lpstr>Title &amp; Bullets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Infosys</dc:creator>
  <cp:lastModifiedBy>Glory LeDu</cp:lastModifiedBy>
  <cp:revision>339</cp:revision>
  <cp:lastPrinted>2014-12-15T16:01:17Z</cp:lastPrinted>
  <dcterms:modified xsi:type="dcterms:W3CDTF">2015-03-13T18:19:52Z</dcterms:modified>
</cp:coreProperties>
</file>